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8"/>
  </p:notesMasterIdLst>
  <p:sldIdLst>
    <p:sldId id="256" r:id="rId2"/>
    <p:sldId id="257" r:id="rId3"/>
    <p:sldId id="258" r:id="rId4"/>
    <p:sldId id="323" r:id="rId5"/>
    <p:sldId id="324" r:id="rId6"/>
    <p:sldId id="325" r:id="rId7"/>
    <p:sldId id="365" r:id="rId8"/>
    <p:sldId id="366" r:id="rId9"/>
    <p:sldId id="367" r:id="rId10"/>
    <p:sldId id="368" r:id="rId11"/>
    <p:sldId id="369" r:id="rId12"/>
    <p:sldId id="328" r:id="rId13"/>
    <p:sldId id="332" r:id="rId14"/>
    <p:sldId id="333" r:id="rId15"/>
    <p:sldId id="360" r:id="rId16"/>
    <p:sldId id="335" r:id="rId17"/>
    <p:sldId id="336" r:id="rId18"/>
    <p:sldId id="337" r:id="rId19"/>
    <p:sldId id="338" r:id="rId20"/>
    <p:sldId id="348" r:id="rId21"/>
    <p:sldId id="361" r:id="rId22"/>
    <p:sldId id="362" r:id="rId23"/>
    <p:sldId id="339" r:id="rId24"/>
    <p:sldId id="340" r:id="rId25"/>
    <p:sldId id="341" r:id="rId26"/>
    <p:sldId id="342" r:id="rId27"/>
    <p:sldId id="343" r:id="rId28"/>
    <p:sldId id="344" r:id="rId29"/>
    <p:sldId id="363" r:id="rId30"/>
    <p:sldId id="345" r:id="rId31"/>
    <p:sldId id="359" r:id="rId32"/>
    <p:sldId id="346" r:id="rId33"/>
    <p:sldId id="347" r:id="rId34"/>
    <p:sldId id="370" r:id="rId35"/>
    <p:sldId id="371" r:id="rId36"/>
    <p:sldId id="349" r:id="rId37"/>
    <p:sldId id="350" r:id="rId38"/>
    <p:sldId id="351" r:id="rId39"/>
    <p:sldId id="352" r:id="rId40"/>
    <p:sldId id="353" r:id="rId41"/>
    <p:sldId id="364" r:id="rId42"/>
    <p:sldId id="354" r:id="rId43"/>
    <p:sldId id="355" r:id="rId44"/>
    <p:sldId id="356" r:id="rId45"/>
    <p:sldId id="357" r:id="rId46"/>
    <p:sldId id="35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2"/>
    <p:restoredTop sz="86558"/>
  </p:normalViewPr>
  <p:slideViewPr>
    <p:cSldViewPr snapToGrid="0" snapToObjects="1">
      <p:cViewPr varScale="1">
        <p:scale>
          <a:sx n="101" d="100"/>
          <a:sy n="101" d="100"/>
        </p:scale>
        <p:origin x="175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1/30/20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9</a:t>
            </a:fld>
            <a:endParaRPr lang="en-US"/>
          </a:p>
        </p:txBody>
      </p:sp>
    </p:spTree>
    <p:extLst>
      <p:ext uri="{BB962C8B-B14F-4D97-AF65-F5344CB8AC3E}">
        <p14:creationId xmlns:p14="http://schemas.microsoft.com/office/powerpoint/2010/main" val="1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24</a:t>
            </a:fld>
            <a:endParaRPr lang="en-US"/>
          </a:p>
        </p:txBody>
      </p:sp>
    </p:spTree>
    <p:extLst>
      <p:ext uri="{BB962C8B-B14F-4D97-AF65-F5344CB8AC3E}">
        <p14:creationId xmlns:p14="http://schemas.microsoft.com/office/powerpoint/2010/main" val="158072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25</a:t>
            </a:fld>
            <a:endParaRPr lang="en-US"/>
          </a:p>
        </p:txBody>
      </p:sp>
    </p:spTree>
    <p:extLst>
      <p:ext uri="{BB962C8B-B14F-4D97-AF65-F5344CB8AC3E}">
        <p14:creationId xmlns:p14="http://schemas.microsoft.com/office/powerpoint/2010/main" val="11154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34</a:t>
            </a:fld>
            <a:endParaRPr lang="en-US"/>
          </a:p>
        </p:txBody>
      </p:sp>
    </p:spTree>
    <p:extLst>
      <p:ext uri="{BB962C8B-B14F-4D97-AF65-F5344CB8AC3E}">
        <p14:creationId xmlns:p14="http://schemas.microsoft.com/office/powerpoint/2010/main" val="41148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38</a:t>
            </a:fld>
            <a:endParaRPr lang="en-US"/>
          </a:p>
        </p:txBody>
      </p:sp>
    </p:spTree>
    <p:extLst>
      <p:ext uri="{BB962C8B-B14F-4D97-AF65-F5344CB8AC3E}">
        <p14:creationId xmlns:p14="http://schemas.microsoft.com/office/powerpoint/2010/main" val="1784484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40</a:t>
            </a:fld>
            <a:endParaRPr lang="en-US"/>
          </a:p>
        </p:txBody>
      </p:sp>
    </p:spTree>
    <p:extLst>
      <p:ext uri="{BB962C8B-B14F-4D97-AF65-F5344CB8AC3E}">
        <p14:creationId xmlns:p14="http://schemas.microsoft.com/office/powerpoint/2010/main" val="7424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1/30/20</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Solving Nonlinear Equations</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3</a:t>
            </a:r>
          </a:p>
        </p:txBody>
      </p:sp>
      <p:pic>
        <p:nvPicPr>
          <p:cNvPr id="4" name="Picture 3">
            <a:extLst>
              <a:ext uri="{FF2B5EF4-FFF2-40B4-BE49-F238E27FC236}">
                <a16:creationId xmlns:a16="http://schemas.microsoft.com/office/drawing/2014/main" id="{F911E86E-CFCE-BC4A-BFF2-ED979DE4A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235026"/>
            <a:ext cx="3048000" cy="1714500"/>
          </a:xfrm>
          <a:prstGeom prst="rect">
            <a:avLst/>
          </a:prstGeom>
        </p:spPr>
      </p:pic>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dirty="0"/>
              </a:p>
              <a:p>
                <a:pPr marL="45720" indent="0">
                  <a:buNone/>
                </a:pPr>
                <a:r>
                  <a:rPr lang="en-US" dirty="0"/>
                  <a:t>The methods for solving nonlinear equations are divided into two groups: Bracketing Methods and Open Methods.</a:t>
                </a:r>
              </a:p>
              <a:p>
                <a:pPr marL="45720" indent="0">
                  <a:buNone/>
                </a:pPr>
                <a:endParaRPr lang="en-US" dirty="0"/>
              </a:p>
              <a:p>
                <a:pPr marL="45720" indent="0">
                  <a:buNone/>
                </a:pPr>
                <a:r>
                  <a:rPr lang="en-US" dirty="0"/>
                  <a:t>In bracketing methods the interval </a:t>
                </a:r>
                <a:br>
                  <a:rPr lang="en-US" dirty="0"/>
                </a:br>
                <a:r>
                  <a:rPr lang="en-US" dirty="0"/>
                  <a:t>(on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 containing the solution </a:t>
                </a:r>
                <a:br>
                  <a:rPr lang="en-US" dirty="0"/>
                </a:br>
                <a:r>
                  <a:rPr lang="en-US" dirty="0"/>
                  <a:t>is identified (for example by </a:t>
                </a:r>
                <a:br>
                  <a:rPr lang="en-US" dirty="0"/>
                </a:br>
                <a:r>
                  <a:rPr lang="en-US" dirty="0"/>
                  <a:t>algorithmically determining by </a:t>
                </a:r>
                <a:br>
                  <a:rPr lang="en-US" dirty="0"/>
                </a:br>
                <a:r>
                  <a:rPr lang="en-US" dirty="0"/>
                  <a:t>successive computations in what range </a:t>
                </a:r>
                <a:br>
                  <a:rPr lang="en-US" dirty="0"/>
                </a:br>
                <a:r>
                  <a:rPr lang="en-US" dirty="0"/>
                  <a:t>the function goes from positive to </a:t>
                </a:r>
                <a:br>
                  <a:rPr lang="en-US" dirty="0"/>
                </a:br>
                <a:r>
                  <a:rPr lang="en-US" dirty="0"/>
                  <a:t>negative). </a:t>
                </a:r>
              </a:p>
              <a:p>
                <a:pPr marL="45720" indent="0">
                  <a:buNone/>
                </a:pPr>
                <a:r>
                  <a:rPr lang="en-US" dirty="0"/>
                  <a:t>The size of the interval is successively </a:t>
                </a:r>
                <a:br>
                  <a:rPr lang="en-US" dirty="0"/>
                </a:br>
                <a:r>
                  <a:rPr lang="en-US" dirty="0"/>
                  <a:t>reduced until the distance between the </a:t>
                </a:r>
                <a:br>
                  <a:rPr lang="en-US" dirty="0"/>
                </a:br>
                <a:r>
                  <a:rPr lang="en-US" dirty="0"/>
                  <a:t>endpoints is less than the desired </a:t>
                </a:r>
                <a:br>
                  <a:rPr lang="en-US" dirty="0"/>
                </a:br>
                <a:r>
                  <a:rPr lang="en-US" dirty="0"/>
                  <a:t>accuracy of the solution.</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fig_03_3_4.jpg"/>
          <p:cNvPicPr>
            <a:picLocks noChangeAspect="1" noChangeArrowheads="1"/>
          </p:cNvPicPr>
          <p:nvPr/>
        </p:nvPicPr>
        <p:blipFill>
          <a:blip r:embed="rId3"/>
          <a:srcRect/>
          <a:stretch>
            <a:fillRect/>
          </a:stretch>
        </p:blipFill>
        <p:spPr bwMode="auto">
          <a:xfrm>
            <a:off x="5822442" y="2330890"/>
            <a:ext cx="2863405" cy="4293430"/>
          </a:xfrm>
          <a:prstGeom prst="rect">
            <a:avLst/>
          </a:prstGeom>
          <a:noFill/>
        </p:spPr>
      </p:pic>
    </p:spTree>
    <p:extLst>
      <p:ext uri="{BB962C8B-B14F-4D97-AF65-F5344CB8AC3E}">
        <p14:creationId xmlns:p14="http://schemas.microsoft.com/office/powerpoint/2010/main" val="167246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Open methods achieve this goal by </a:t>
            </a:r>
            <a:br>
              <a:rPr lang="en-US" dirty="0">
                <a:latin typeface="Arial" charset="0"/>
                <a:ea typeface="Arial" charset="0"/>
                <a:cs typeface="Arial" charset="0"/>
              </a:rPr>
            </a:br>
            <a:r>
              <a:rPr lang="en-US" dirty="0">
                <a:latin typeface="Arial" charset="0"/>
                <a:ea typeface="Arial" charset="0"/>
                <a:cs typeface="Arial" charset="0"/>
              </a:rPr>
              <a:t>making an initial guess at the </a:t>
            </a:r>
            <a:br>
              <a:rPr lang="en-US" dirty="0">
                <a:latin typeface="Arial" charset="0"/>
                <a:ea typeface="Arial" charset="0"/>
                <a:cs typeface="Arial" charset="0"/>
              </a:rPr>
            </a:br>
            <a:r>
              <a:rPr lang="en-US" dirty="0">
                <a:latin typeface="Arial" charset="0"/>
                <a:ea typeface="Arial" charset="0"/>
                <a:cs typeface="Arial" charset="0"/>
              </a:rPr>
              <a:t>solution and narrow down the </a:t>
            </a:r>
            <a:br>
              <a:rPr lang="en-US" dirty="0">
                <a:latin typeface="Arial" charset="0"/>
                <a:ea typeface="Arial" charset="0"/>
                <a:cs typeface="Arial" charset="0"/>
              </a:rPr>
            </a:br>
            <a:r>
              <a:rPr lang="en-US" dirty="0">
                <a:latin typeface="Arial" charset="0"/>
                <a:ea typeface="Arial" charset="0"/>
                <a:cs typeface="Arial" charset="0"/>
              </a:rPr>
              <a:t>search through further guesswork </a:t>
            </a:r>
            <a:br>
              <a:rPr lang="en-US" dirty="0">
                <a:latin typeface="Arial" charset="0"/>
                <a:ea typeface="Arial" charset="0"/>
                <a:cs typeface="Arial" charset="0"/>
              </a:rPr>
            </a:br>
            <a:r>
              <a:rPr lang="en-US" dirty="0">
                <a:latin typeface="Arial" charset="0"/>
                <a:ea typeface="Arial" charset="0"/>
                <a:cs typeface="Arial" charset="0"/>
              </a:rPr>
              <a:t>discarding solutions that have a </a:t>
            </a:r>
            <a:br>
              <a:rPr lang="en-US" dirty="0">
                <a:latin typeface="Arial" charset="0"/>
                <a:ea typeface="Arial" charset="0"/>
                <a:cs typeface="Arial" charset="0"/>
              </a:rPr>
            </a:br>
            <a:r>
              <a:rPr lang="en-US" dirty="0">
                <a:latin typeface="Arial" charset="0"/>
                <a:ea typeface="Arial" charset="0"/>
                <a:cs typeface="Arial" charset="0"/>
              </a:rPr>
              <a:t>higher error than that currently in </a:t>
            </a:r>
            <a:br>
              <a:rPr lang="en-US" dirty="0">
                <a:latin typeface="Arial" charset="0"/>
                <a:ea typeface="Arial" charset="0"/>
                <a:cs typeface="Arial" charset="0"/>
              </a:rPr>
            </a:br>
            <a:r>
              <a:rPr lang="en-US" dirty="0">
                <a:latin typeface="Arial" charset="0"/>
                <a:ea typeface="Arial" charset="0"/>
                <a:cs typeface="Arial" charset="0"/>
              </a:rPr>
              <a:t>hand and directing the search so</a:t>
            </a:r>
            <a:br>
              <a:rPr lang="en-US" dirty="0">
                <a:latin typeface="Arial" charset="0"/>
                <a:ea typeface="Arial" charset="0"/>
                <a:cs typeface="Arial" charset="0"/>
              </a:rPr>
            </a:br>
            <a:r>
              <a:rPr lang="en-US" dirty="0">
                <a:latin typeface="Arial" charset="0"/>
                <a:ea typeface="Arial" charset="0"/>
                <a:cs typeface="Arial" charset="0"/>
              </a:rPr>
              <a:t>that we get a smaller error.</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Open methods are more efficient </a:t>
            </a:r>
            <a:br>
              <a:rPr lang="en-US" dirty="0">
                <a:latin typeface="Arial" charset="0"/>
                <a:ea typeface="Arial" charset="0"/>
                <a:cs typeface="Arial" charset="0"/>
              </a:rPr>
            </a:br>
            <a:r>
              <a:rPr lang="en-US" dirty="0">
                <a:latin typeface="Arial" charset="0"/>
                <a:ea typeface="Arial" charset="0"/>
                <a:cs typeface="Arial" charset="0"/>
              </a:rPr>
              <a:t>but may not yield a solution. </a:t>
            </a:r>
            <a:br>
              <a:rPr lang="en-US" dirty="0">
                <a:latin typeface="Arial" charset="0"/>
                <a:ea typeface="Arial" charset="0"/>
                <a:cs typeface="Arial" charset="0"/>
              </a:rPr>
            </a:br>
            <a:r>
              <a:rPr lang="en-US" dirty="0">
                <a:latin typeface="Arial" charset="0"/>
                <a:ea typeface="Arial" charset="0"/>
                <a:cs typeface="Arial" charset="0"/>
              </a:rPr>
              <a:t>Bracketing methods on the other </a:t>
            </a:r>
            <a:br>
              <a:rPr lang="en-US" dirty="0">
                <a:latin typeface="Arial" charset="0"/>
                <a:ea typeface="Arial" charset="0"/>
                <a:cs typeface="Arial" charset="0"/>
              </a:rPr>
            </a:br>
            <a:r>
              <a:rPr lang="en-US" dirty="0">
                <a:latin typeface="Arial" charset="0"/>
                <a:ea typeface="Arial" charset="0"/>
                <a:cs typeface="Arial" charset="0"/>
              </a:rPr>
              <a:t>hand always converge to a solution</a:t>
            </a: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fig_03_3_5.jpg"/>
          <p:cNvPicPr>
            <a:picLocks noChangeAspect="1" noChangeArrowheads="1"/>
          </p:cNvPicPr>
          <p:nvPr/>
        </p:nvPicPr>
        <p:blipFill>
          <a:blip r:embed="rId2"/>
          <a:srcRect/>
          <a:stretch>
            <a:fillRect/>
          </a:stretch>
        </p:blipFill>
        <p:spPr bwMode="auto">
          <a:xfrm>
            <a:off x="5398709" y="1606991"/>
            <a:ext cx="3282163" cy="4353543"/>
          </a:xfrm>
          <a:prstGeom prst="rect">
            <a:avLst/>
          </a:prstGeom>
          <a:noFill/>
        </p:spPr>
      </p:pic>
    </p:spTree>
    <p:extLst>
      <p:ext uri="{BB962C8B-B14F-4D97-AF65-F5344CB8AC3E}">
        <p14:creationId xmlns:p14="http://schemas.microsoft.com/office/powerpoint/2010/main" val="148420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Overview:</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Two bracketing methods are covered in this course:</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i</a:t>
                </a:r>
                <a:r>
                  <a:rPr lang="en-US" dirty="0">
                    <a:latin typeface="Arial" charset="0"/>
                    <a:ea typeface="Arial" charset="0"/>
                    <a:cs typeface="Arial" charset="0"/>
                  </a:rPr>
                  <a:t>)	The Bisection Method</a:t>
                </a:r>
              </a:p>
              <a:p>
                <a:pPr marL="45720" indent="0">
                  <a:buNone/>
                </a:pPr>
                <a:r>
                  <a:rPr lang="en-US" dirty="0">
                    <a:latin typeface="Arial" charset="0"/>
                    <a:ea typeface="Arial" charset="0"/>
                    <a:cs typeface="Arial" charset="0"/>
                  </a:rPr>
                  <a:t>	(ii) 	The </a:t>
                </a:r>
                <a:r>
                  <a:rPr lang="en-US" dirty="0" err="1">
                    <a:latin typeface="Arial" charset="0"/>
                    <a:ea typeface="Arial" charset="0"/>
                    <a:cs typeface="Arial" charset="0"/>
                  </a:rPr>
                  <a:t>Regula</a:t>
                </a:r>
                <a:r>
                  <a:rPr lang="en-US" dirty="0">
                    <a:latin typeface="Arial" charset="0"/>
                    <a:ea typeface="Arial" charset="0"/>
                    <a:cs typeface="Arial" charset="0"/>
                  </a:rPr>
                  <a:t> </a:t>
                </a:r>
                <a:r>
                  <a:rPr lang="en-US" dirty="0" err="1">
                    <a:latin typeface="Arial" charset="0"/>
                    <a:ea typeface="Arial" charset="0"/>
                    <a:cs typeface="Arial" charset="0"/>
                  </a:rPr>
                  <a:t>Falsi</a:t>
                </a:r>
                <a:r>
                  <a:rPr lang="en-US" dirty="0">
                    <a:latin typeface="Arial" charset="0"/>
                    <a:ea typeface="Arial" charset="0"/>
                    <a:cs typeface="Arial" charset="0"/>
                  </a:rPr>
                  <a:t> Method</a:t>
                </a:r>
                <a:br>
                  <a:rPr lang="en-US"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Three open methods are covered:</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i</a:t>
                </a:r>
                <a:r>
                  <a:rPr lang="en-US" dirty="0">
                    <a:latin typeface="Arial" charset="0"/>
                    <a:ea typeface="Arial" charset="0"/>
                    <a:cs typeface="Arial" charset="0"/>
                  </a:rPr>
                  <a:t>)	Newton’s Method</a:t>
                </a:r>
              </a:p>
              <a:p>
                <a:pPr marL="45720" indent="0">
                  <a:buNone/>
                </a:pPr>
                <a:r>
                  <a:rPr lang="en-US" dirty="0">
                    <a:latin typeface="Arial" charset="0"/>
                    <a:ea typeface="Arial" charset="0"/>
                    <a:cs typeface="Arial" charset="0"/>
                  </a:rPr>
                  <a:t>	(ii)	The Secant Method</a:t>
                </a:r>
              </a:p>
              <a:p>
                <a:pPr marL="45720" indent="0">
                  <a:buNone/>
                </a:pPr>
                <a:r>
                  <a:rPr lang="en-US" dirty="0">
                    <a:latin typeface="Arial" charset="0"/>
                    <a:ea typeface="Arial" charset="0"/>
                    <a:cs typeface="Arial" charset="0"/>
                  </a:rPr>
                  <a:t>	(iii)	Fixed Point Iteration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All these methods assume that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oMath>
                </a14:m>
                <a:r>
                  <a:rPr lang="en-US" dirty="0"/>
                  <a:t> is continuous and differentiable over the appropriate interval and that the equation has a solution.</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5876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The Bisection Method:</a:t>
                </a:r>
              </a:p>
              <a:p>
                <a:pPr marL="45720" indent="0">
                  <a:buNone/>
                </a:pPr>
                <a:endParaRPr lang="en-US" b="1" i="1" dirty="0"/>
              </a:p>
              <a:p>
                <a:pPr marL="45720" indent="0">
                  <a:buNone/>
                </a:pPr>
                <a:r>
                  <a:rPr lang="en-US" dirty="0"/>
                  <a:t>The Bisection Method is a method for finding the solution of </a:t>
                </a:r>
                <a14:m>
                  <m:oMath xmlns:m="http://schemas.openxmlformats.org/officeDocument/2006/math">
                    <m:r>
                      <a:rPr lang="en-GB" b="0" i="1" smtClean="0">
                        <a:latin typeface="Cambria Math" charset="0"/>
                      </a:rPr>
                      <m:t>𝑓</m:t>
                    </m:r>
                    <m:d>
                      <m:dPr>
                        <m:ctrlPr>
                          <a:rPr lang="en-GB"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=0</m:t>
                    </m:r>
                  </m:oMath>
                </a14:m>
                <a:r>
                  <a:rPr lang="en-US" i="1" dirty="0"/>
                  <a:t> </a:t>
                </a:r>
                <a:r>
                  <a:rPr lang="en-US" dirty="0"/>
                  <a:t>when it is known that the solution exists within a given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i="1" dirty="0"/>
                  <a:t>  </a:t>
                </a:r>
                <a:r>
                  <a:rPr lang="en-US" dirty="0"/>
                  <a:t>(this is why it is called a bracketing method)</a:t>
                </a:r>
                <a:r>
                  <a:rPr lang="en-US" i="1" dirty="0"/>
                  <a:t>.</a:t>
                </a:r>
              </a:p>
              <a:p>
                <a:pPr marL="45720" indent="0">
                  <a:buNone/>
                </a:pPr>
                <a:r>
                  <a:rPr lang="en-US" i="1" dirty="0"/>
                  <a:t> </a:t>
                </a:r>
                <a:endParaRPr lang="en-US" dirty="0"/>
              </a:p>
              <a:p>
                <a:pPr marL="45720" indent="0">
                  <a:buNone/>
                </a:pPr>
                <a:r>
                  <a:rPr lang="en-US" b="1" i="1" dirty="0"/>
                  <a:t>Algorithm for the Bisection Method</a:t>
                </a:r>
                <a:br>
                  <a:rPr lang="en-US" b="1" i="1" dirty="0"/>
                </a:br>
                <a:br>
                  <a:rPr lang="en-US" b="1" i="1" dirty="0"/>
                </a:br>
                <a:r>
                  <a:rPr lang="en-US" dirty="0"/>
                  <a:t>1.	Choose the first interval by finding points </a:t>
                </a:r>
                <a14:m>
                  <m:oMath xmlns:m="http://schemas.openxmlformats.org/officeDocument/2006/math">
                    <m:r>
                      <a:rPr lang="en-GB" b="0" i="1" smtClean="0">
                        <a:latin typeface="Cambria Math" charset="0"/>
                      </a:rPr>
                      <m:t>𝑎</m:t>
                    </m:r>
                  </m:oMath>
                </a14:m>
                <a:r>
                  <a:rPr lang="en-US" b="1" i="1" dirty="0"/>
                  <a:t> </a:t>
                </a:r>
                <a:r>
                  <a:rPr lang="en-US" dirty="0"/>
                  <a:t>and </a:t>
                </a:r>
                <a14:m>
                  <m:oMath xmlns:m="http://schemas.openxmlformats.org/officeDocument/2006/math">
                    <m:r>
                      <a:rPr lang="en-GB" b="0" i="1" smtClean="0">
                        <a:latin typeface="Cambria Math" charset="0"/>
                      </a:rPr>
                      <m:t>𝑏</m:t>
                    </m:r>
                  </m:oMath>
                </a14:m>
                <a:r>
                  <a:rPr lang="en-US" dirty="0"/>
                  <a:t> such 	that a solution exists in this domain. This means that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have different signs so that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&lt;0</m:t>
                    </m:r>
                  </m:oMath>
                </a14:m>
                <a:r>
                  <a:rPr lang="en-US" dirty="0"/>
                  <a:t>.</a:t>
                </a:r>
                <a:br>
                  <a:rPr lang="en-US" dirty="0"/>
                </a:br>
                <a:br>
                  <a:rPr lang="en-US" dirty="0"/>
                </a:b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3\gilat_3e_fig_03_3_6.jpg"/>
          <p:cNvPicPr>
            <a:picLocks noChangeAspect="1" noChangeArrowheads="1"/>
          </p:cNvPicPr>
          <p:nvPr/>
        </p:nvPicPr>
        <p:blipFill>
          <a:blip r:embed="rId3"/>
          <a:srcRect/>
          <a:stretch>
            <a:fillRect/>
          </a:stretch>
        </p:blipFill>
        <p:spPr bwMode="auto">
          <a:xfrm>
            <a:off x="2482355" y="5171085"/>
            <a:ext cx="4463626" cy="1479572"/>
          </a:xfrm>
          <a:prstGeom prst="rect">
            <a:avLst/>
          </a:prstGeom>
          <a:noFill/>
        </p:spPr>
      </p:pic>
    </p:spTree>
    <p:extLst>
      <p:ext uri="{BB962C8B-B14F-4D97-AF65-F5344CB8AC3E}">
        <p14:creationId xmlns:p14="http://schemas.microsoft.com/office/powerpoint/2010/main" val="89768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r>
                  <a:rPr lang="en-US" b="1" i="1" dirty="0"/>
                  <a:t>Algorithm for the Bisection Method:</a:t>
                </a:r>
              </a:p>
              <a:p>
                <a:pPr marL="45720" indent="0">
                  <a:buNone/>
                </a:pPr>
                <a:endParaRPr lang="en-US" b="1" i="1" dirty="0"/>
              </a:p>
              <a:p>
                <a:pPr marL="45720" indent="0">
                  <a:buNone/>
                </a:pPr>
                <a:r>
                  <a:rPr lang="en-US" dirty="0"/>
                  <a:t>2.	The first estimate of the </a:t>
                </a:r>
                <a:br>
                  <a:rPr lang="en-US" dirty="0"/>
                </a:br>
                <a:r>
                  <a:rPr lang="en-US" dirty="0"/>
                  <a:t>	numerical solution is then:    	</a:t>
                </a:r>
                <a:br>
                  <a:rPr lang="en-US" dirty="0"/>
                </a:br>
                <a:br>
                  <a:rPr lang="en-US" dirty="0"/>
                </a:br>
                <a:r>
                  <a:rPr lang="en-US" dirty="0"/>
                  <a:t>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r>
                      <a:rPr lang="en-GB" i="1">
                        <a:latin typeface="Cambria Math" charset="0"/>
                      </a:rPr>
                      <m:t>=</m:t>
                    </m:r>
                    <m:f>
                      <m:fPr>
                        <m:ctrlPr>
                          <a:rPr lang="bg-BG" i="1">
                            <a:latin typeface="Cambria Math" panose="02040503050406030204" pitchFamily="18" charset="0"/>
                          </a:rPr>
                        </m:ctrlPr>
                      </m:fPr>
                      <m:num>
                        <m:r>
                          <a:rPr lang="en-GB" i="1">
                            <a:latin typeface="Cambria Math" charset="0"/>
                          </a:rPr>
                          <m:t>𝑎</m:t>
                        </m:r>
                        <m:r>
                          <a:rPr lang="en-GB" i="1">
                            <a:latin typeface="Cambria Math" charset="0"/>
                          </a:rPr>
                          <m:t>+</m:t>
                        </m:r>
                        <m:r>
                          <a:rPr lang="en-GB" i="1">
                            <a:latin typeface="Cambria Math" charset="0"/>
                          </a:rPr>
                          <m:t>𝑏</m:t>
                        </m:r>
                      </m:num>
                      <m:den>
                        <m:r>
                          <a:rPr lang="en-GB" i="1">
                            <a:latin typeface="Cambria Math" charset="0"/>
                          </a:rPr>
                          <m:t>2</m:t>
                        </m:r>
                      </m:den>
                    </m:f>
                  </m:oMath>
                </a14:m>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3.	Determine whether the true </a:t>
                </a:r>
                <a:br>
                  <a:rPr lang="en-US" dirty="0">
                    <a:latin typeface="Arial" charset="0"/>
                    <a:ea typeface="Arial" charset="0"/>
                    <a:cs typeface="Arial" charset="0"/>
                  </a:rPr>
                </a:br>
                <a:r>
                  <a:rPr lang="en-US" dirty="0">
                    <a:latin typeface="Arial" charset="0"/>
                    <a:ea typeface="Arial" charset="0"/>
                    <a:cs typeface="Arial" charset="0"/>
                  </a:rPr>
                  <a:t>	solution is between </a:t>
                </a:r>
                <a14:m>
                  <m:oMath xmlns:m="http://schemas.openxmlformats.org/officeDocument/2006/math">
                    <m:r>
                      <a:rPr lang="en-GB" b="0" i="1" smtClean="0">
                        <a:latin typeface="Cambria Math" charset="0"/>
                        <a:ea typeface="Arial" charset="0"/>
                        <a:cs typeface="Arial" charset="0"/>
                      </a:rPr>
                      <m:t>𝑎</m:t>
                    </m:r>
                  </m:oMath>
                </a14:m>
                <a:r>
                  <a:rPr lang="en-US" dirty="0">
                    <a:latin typeface="Arial" charset="0"/>
                    <a:ea typeface="Arial" charset="0"/>
                    <a:cs typeface="Arial" charset="0"/>
                  </a:rPr>
                  <a:t> and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r>
                          <a:rPr lang="en-GB" b="0" i="1" smtClean="0">
                            <a:latin typeface="Cambria Math" charset="0"/>
                            <a:ea typeface="Arial" charset="0"/>
                            <a:cs typeface="Arial" charset="0"/>
                          </a:rPr>
                          <m:t>1</m:t>
                        </m:r>
                      </m:sub>
                    </m:sSub>
                  </m:oMath>
                </a14:m>
                <a:br>
                  <a:rPr lang="en-GB" dirty="0">
                    <a:latin typeface="Arial" charset="0"/>
                    <a:ea typeface="Arial" charset="0"/>
                    <a:cs typeface="Arial" charset="0"/>
                  </a:rPr>
                </a:br>
                <a:r>
                  <a:rPr lang="en-GB" dirty="0">
                    <a:latin typeface="Arial" charset="0"/>
                    <a:ea typeface="Arial" charset="0"/>
                    <a:cs typeface="Arial" charset="0"/>
                  </a:rPr>
                  <a:t>	or between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𝑁𝑆</m:t>
                        </m:r>
                        <m:r>
                          <a:rPr lang="en-GB" i="1">
                            <a:latin typeface="Cambria Math" charset="0"/>
                            <a:ea typeface="Arial" charset="0"/>
                            <a:cs typeface="Arial" charset="0"/>
                          </a:rPr>
                          <m:t>1</m:t>
                        </m:r>
                      </m:sub>
                    </m:sSub>
                  </m:oMath>
                </a14:m>
                <a:r>
                  <a:rPr lang="en-US" b="1" i="1" dirty="0">
                    <a:latin typeface="Arial" charset="0"/>
                    <a:ea typeface="Arial" charset="0"/>
                    <a:cs typeface="Arial" charset="0"/>
                  </a:rPr>
                  <a:t> </a:t>
                </a:r>
                <a:r>
                  <a:rPr lang="en-US" dirty="0">
                    <a:latin typeface="Arial" charset="0"/>
                    <a:ea typeface="Arial" charset="0"/>
                    <a:cs typeface="Arial" charset="0"/>
                  </a:rPr>
                  <a:t>and </a:t>
                </a:r>
                <a14:m>
                  <m:oMath xmlns:m="http://schemas.openxmlformats.org/officeDocument/2006/math">
                    <m:r>
                      <a:rPr lang="en-GB" b="0" i="1" smtClean="0">
                        <a:latin typeface="Cambria Math" charset="0"/>
                        <a:ea typeface="Arial" charset="0"/>
                        <a:cs typeface="Arial" charset="0"/>
                      </a:rPr>
                      <m:t>𝑏</m:t>
                    </m:r>
                  </m:oMath>
                </a14:m>
                <a:r>
                  <a:rPr lang="en-US" b="1" i="1" dirty="0">
                    <a:latin typeface="Arial" charset="0"/>
                    <a:ea typeface="Arial" charset="0"/>
                    <a:cs typeface="Arial" charset="0"/>
                  </a:rPr>
                  <a:t>. </a:t>
                </a:r>
                <a:br>
                  <a:rPr lang="en-US" b="1" i="1" dirty="0">
                    <a:latin typeface="Arial" charset="0"/>
                    <a:ea typeface="Arial" charset="0"/>
                    <a:cs typeface="Arial" charset="0"/>
                  </a:rPr>
                </a:br>
                <a:r>
                  <a:rPr lang="en-US" b="1" i="1" dirty="0">
                    <a:latin typeface="Arial" charset="0"/>
                    <a:ea typeface="Arial" charset="0"/>
                    <a:cs typeface="Arial" charset="0"/>
                  </a:rPr>
                  <a:t>	</a:t>
                </a:r>
                <a:r>
                  <a:rPr lang="en-US" dirty="0">
                    <a:latin typeface="Arial" charset="0"/>
                    <a:ea typeface="Arial" charset="0"/>
                    <a:cs typeface="Arial" charset="0"/>
                  </a:rPr>
                  <a:t>This is done by checking the sign</a:t>
                </a:r>
                <a:br>
                  <a:rPr lang="en-US" dirty="0">
                    <a:latin typeface="Arial" charset="0"/>
                    <a:ea typeface="Arial" charset="0"/>
                    <a:cs typeface="Arial" charset="0"/>
                  </a:rPr>
                </a:br>
                <a:r>
                  <a:rPr lang="en-US" dirty="0">
                    <a:latin typeface="Arial" charset="0"/>
                    <a:ea typeface="Arial" charset="0"/>
                    <a:cs typeface="Arial" charset="0"/>
                  </a:rPr>
                  <a:t> 	of the product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4.	Select the subinterval that </a:t>
                </a:r>
                <a:br>
                  <a:rPr lang="en-US" dirty="0">
                    <a:latin typeface="Arial" charset="0"/>
                    <a:ea typeface="Arial" charset="0"/>
                    <a:cs typeface="Arial" charset="0"/>
                  </a:rPr>
                </a:br>
                <a:r>
                  <a:rPr lang="en-US" dirty="0">
                    <a:latin typeface="Arial" charset="0"/>
                    <a:ea typeface="Arial" charset="0"/>
                    <a:cs typeface="Arial" charset="0"/>
                  </a:rPr>
                  <a:t>	contains the true solution and go </a:t>
                </a:r>
                <a:br>
                  <a:rPr lang="en-US" dirty="0">
                    <a:latin typeface="Arial" charset="0"/>
                    <a:ea typeface="Arial" charset="0"/>
                    <a:cs typeface="Arial" charset="0"/>
                  </a:rPr>
                </a:br>
                <a:r>
                  <a:rPr lang="en-US" dirty="0">
                    <a:latin typeface="Arial" charset="0"/>
                    <a:ea typeface="Arial" charset="0"/>
                    <a:cs typeface="Arial" charset="0"/>
                  </a:rPr>
                  <a:t>	back to step 2.</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Steps 2. through 4. are repeated until </a:t>
                </a:r>
                <a:br>
                  <a:rPr lang="en-US" dirty="0">
                    <a:latin typeface="Arial" charset="0"/>
                    <a:ea typeface="Arial" charset="0"/>
                    <a:cs typeface="Arial" charset="0"/>
                  </a:rPr>
                </a:br>
                <a:r>
                  <a:rPr lang="en-US" dirty="0">
                    <a:latin typeface="Arial" charset="0"/>
                    <a:ea typeface="Arial" charset="0"/>
                    <a:cs typeface="Arial" charset="0"/>
                  </a:rPr>
                  <a:t>a specified tolerance or error bound is achieved.</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t="-1187"/>
                </a:stretch>
              </a:blipFill>
            </p:spPr>
            <p:txBody>
              <a:bodyPr/>
              <a:lstStyle/>
              <a:p>
                <a:r>
                  <a:rPr lang="en-US">
                    <a:noFill/>
                  </a:rPr>
                  <a:t> </a:t>
                </a:r>
              </a:p>
            </p:txBody>
          </p:sp>
        </mc:Fallback>
      </mc:AlternateContent>
      <p:pic>
        <p:nvPicPr>
          <p:cNvPr id="4" name="Picture 2" descr="\\172.16.3.215\data4\Graphics\Powerpoint\WILEY WORK\GILAT\Final Files\ch03\gilat_3e_fig_03_3_7.jpg"/>
          <p:cNvPicPr>
            <a:picLocks noChangeAspect="1" noChangeArrowheads="1"/>
          </p:cNvPicPr>
          <p:nvPr/>
        </p:nvPicPr>
        <p:blipFill>
          <a:blip r:embed="rId3"/>
          <a:srcRect/>
          <a:stretch>
            <a:fillRect/>
          </a:stretch>
        </p:blipFill>
        <p:spPr bwMode="auto">
          <a:xfrm>
            <a:off x="5925434" y="1585645"/>
            <a:ext cx="2874926" cy="4015902"/>
          </a:xfrm>
          <a:prstGeom prst="rect">
            <a:avLst/>
          </a:prstGeom>
          <a:noFill/>
        </p:spPr>
      </p:pic>
    </p:spTree>
    <p:extLst>
      <p:ext uri="{BB962C8B-B14F-4D97-AF65-F5344CB8AC3E}">
        <p14:creationId xmlns:p14="http://schemas.microsoft.com/office/powerpoint/2010/main" val="201402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57382" r="12425" b="14272"/>
          <a:stretch/>
        </p:blipFill>
        <p:spPr>
          <a:xfrm>
            <a:off x="352142" y="874450"/>
            <a:ext cx="4375575" cy="1944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205" t="8675" r="6249" b="8822"/>
          <a:stretch/>
        </p:blipFill>
        <p:spPr>
          <a:xfrm>
            <a:off x="4714168" y="1126450"/>
            <a:ext cx="4362027" cy="5669281"/>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692" t="86055" r="12345" b="10299"/>
          <a:stretch/>
        </p:blipFill>
        <p:spPr>
          <a:xfrm>
            <a:off x="4700620" y="874450"/>
            <a:ext cx="4375575" cy="252000"/>
          </a:xfrm>
          <a:prstGeom prst="rect">
            <a:avLst/>
          </a:prstGeom>
        </p:spPr>
      </p:pic>
    </p:spTree>
    <p:extLst>
      <p:ext uri="{BB962C8B-B14F-4D97-AF65-F5344CB8AC3E}">
        <p14:creationId xmlns:p14="http://schemas.microsoft.com/office/powerpoint/2010/main" val="163310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The </a:t>
                </a:r>
                <a:r>
                  <a:rPr lang="en-US" b="1" i="1" dirty="0" err="1"/>
                  <a:t>Regula</a:t>
                </a:r>
                <a:r>
                  <a:rPr lang="en-US" b="1" i="1" dirty="0"/>
                  <a:t> </a:t>
                </a:r>
                <a:r>
                  <a:rPr lang="en-US" b="1" i="1" dirty="0" err="1"/>
                  <a:t>Falsi</a:t>
                </a:r>
                <a:r>
                  <a:rPr lang="en-US" b="1" i="1" dirty="0"/>
                  <a:t> Method:</a:t>
                </a:r>
              </a:p>
              <a:p>
                <a:pPr marL="45720" indent="0">
                  <a:buNone/>
                </a:pPr>
                <a:endParaRPr lang="en-US" b="1" i="1" dirty="0"/>
              </a:p>
              <a:p>
                <a:pPr marL="45720" indent="0">
                  <a:buNone/>
                </a:pPr>
                <a:r>
                  <a:rPr lang="en-US" dirty="0"/>
                  <a:t>Approximates the solution by calculating the intercept of the line containing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with the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where the solution is known to exist.</a:t>
                </a:r>
              </a:p>
              <a:p>
                <a:pPr marL="45720" indent="0">
                  <a:buNone/>
                </a:pPr>
                <a:endParaRPr lang="en-US" dirty="0"/>
              </a:p>
              <a:p>
                <a:pPr marL="45720" indent="0">
                  <a:buNone/>
                </a:pPr>
                <a:r>
                  <a:rPr lang="en-US" dirty="0"/>
                  <a:t>The equation of the line is: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Its intercept with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 is: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3\gilat_3e_eq_03_10.jpg"/>
          <p:cNvPicPr>
            <a:picLocks noChangeAspect="1" noChangeArrowheads="1"/>
          </p:cNvPicPr>
          <p:nvPr/>
        </p:nvPicPr>
        <p:blipFill>
          <a:blip r:embed="rId3"/>
          <a:stretch>
            <a:fillRect/>
          </a:stretch>
        </p:blipFill>
        <p:spPr bwMode="auto">
          <a:xfrm>
            <a:off x="711126" y="3538019"/>
            <a:ext cx="6572993" cy="614034"/>
          </a:xfrm>
          <a:prstGeom prst="rect">
            <a:avLst/>
          </a:prstGeom>
          <a:noFill/>
        </p:spPr>
      </p:pic>
      <p:pic>
        <p:nvPicPr>
          <p:cNvPr id="6" name="Picture 2" descr="\\172.16.3.215\data4\Graphics\Powerpoint\WILEY WORK\GILAT\Final Files\ch03\gilat_3e_eq_03_11.jpg"/>
          <p:cNvPicPr>
            <a:picLocks noChangeAspect="1" noChangeArrowheads="1"/>
          </p:cNvPicPr>
          <p:nvPr/>
        </p:nvPicPr>
        <p:blipFill>
          <a:blip r:embed="rId4"/>
          <a:stretch>
            <a:fillRect/>
          </a:stretch>
        </p:blipFill>
        <p:spPr bwMode="auto">
          <a:xfrm>
            <a:off x="711126" y="5361621"/>
            <a:ext cx="5702766" cy="606937"/>
          </a:xfrm>
          <a:prstGeom prst="rect">
            <a:avLst/>
          </a:prstGeom>
          <a:noFill/>
        </p:spPr>
      </p:pic>
      <p:pic>
        <p:nvPicPr>
          <p:cNvPr id="7" name="Picture 2" descr="\\172.16.3.215\data4\Graphics\Powerpoint\WILEY WORK\GILAT\Final Files\ch03\gilat_3e_fig_03_3_9.jpg"/>
          <p:cNvPicPr>
            <a:picLocks noChangeAspect="1" noChangeArrowheads="1"/>
          </p:cNvPicPr>
          <p:nvPr/>
        </p:nvPicPr>
        <p:blipFill>
          <a:blip r:embed="rId5"/>
          <a:srcRect/>
          <a:stretch>
            <a:fillRect/>
          </a:stretch>
        </p:blipFill>
        <p:spPr bwMode="auto">
          <a:xfrm>
            <a:off x="5274526" y="2781500"/>
            <a:ext cx="3631354" cy="2127071"/>
          </a:xfrm>
          <a:prstGeom prst="rect">
            <a:avLst/>
          </a:prstGeom>
          <a:noFill/>
        </p:spPr>
      </p:pic>
    </p:spTree>
    <p:extLst>
      <p:ext uri="{BB962C8B-B14F-4D97-AF65-F5344CB8AC3E}">
        <p14:creationId xmlns:p14="http://schemas.microsoft.com/office/powerpoint/2010/main" val="19916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Algorithm for the </a:t>
                </a:r>
                <a:r>
                  <a:rPr lang="en-US" b="1" i="1" dirty="0" err="1"/>
                  <a:t>Regula</a:t>
                </a:r>
                <a:r>
                  <a:rPr lang="en-US" b="1" i="1" dirty="0"/>
                  <a:t> </a:t>
                </a:r>
                <a:r>
                  <a:rPr lang="en-US" b="1" i="1" dirty="0" err="1"/>
                  <a:t>Falsi</a:t>
                </a:r>
                <a:r>
                  <a:rPr lang="en-US" b="1" i="1" dirty="0"/>
                  <a:t> Method:</a:t>
                </a:r>
              </a:p>
              <a:p>
                <a:pPr marL="45720" indent="0">
                  <a:buNone/>
                </a:pPr>
                <a:endParaRPr lang="en-US" dirty="0"/>
              </a:p>
              <a:p>
                <a:pPr marL="45720" indent="0">
                  <a:buNone/>
                </a:pPr>
                <a:r>
                  <a:rPr lang="en-US" dirty="0"/>
                  <a:t>1.	Choose an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such that a solution exists 	between them. This means that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i="1" dirty="0"/>
                  <a:t> </a:t>
                </a:r>
                <a:r>
                  <a:rPr lang="en-US" dirty="0"/>
                  <a:t>have 	opposite signs.</a:t>
                </a:r>
                <a:br>
                  <a:rPr lang="en-US" dirty="0"/>
                </a:br>
                <a:br>
                  <a:rPr lang="en-US" dirty="0"/>
                </a:br>
                <a:r>
                  <a:rPr lang="en-US" dirty="0"/>
                  <a:t>2. 	Calculate the first estimate of the numerical solution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𝑁𝑆</m:t>
                        </m:r>
                        <m:r>
                          <a:rPr lang="en-GB" b="0" i="1" smtClean="0">
                            <a:latin typeface="Cambria Math" charset="0"/>
                          </a:rPr>
                          <m:t>1</m:t>
                        </m:r>
                      </m:sub>
                    </m:sSub>
                  </m:oMath>
                </a14:m>
                <a:r>
                  <a:rPr lang="en-US" dirty="0"/>
                  <a:t> using Eq. (3.11) above.</a:t>
                </a:r>
              </a:p>
              <a:p>
                <a:pPr marL="45720" indent="0">
                  <a:buNone/>
                </a:pPr>
                <a:br>
                  <a:rPr lang="en-US" dirty="0"/>
                </a:br>
                <a:r>
                  <a:rPr lang="en-US" dirty="0"/>
                  <a:t>3. 	Determine whether the actual solution is between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oMath>
                </a14:m>
                <a:r>
                  <a:rPr lang="en-GB" dirty="0"/>
                  <a:t> or between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oMath>
                </a14:m>
                <a:r>
                  <a:rPr lang="en-GB" dirty="0"/>
                  <a:t> and </a:t>
                </a:r>
                <a14:m>
                  <m:oMath xmlns:m="http://schemas.openxmlformats.org/officeDocument/2006/math">
                    <m:r>
                      <a:rPr lang="en-GB" b="0" i="1" smtClean="0">
                        <a:latin typeface="Cambria Math" charset="0"/>
                      </a:rPr>
                      <m:t>𝑏</m:t>
                    </m:r>
                  </m:oMath>
                </a14:m>
                <a:r>
                  <a:rPr lang="en-GB" dirty="0"/>
                  <a:t>.</a:t>
                </a:r>
              </a:p>
              <a:p>
                <a:pPr marL="45720" indent="0">
                  <a:buNone/>
                </a:pPr>
                <a:endParaRPr lang="en-GB" dirty="0"/>
              </a:p>
              <a:p>
                <a:pPr marL="45720" indent="0">
                  <a:buNone/>
                </a:pPr>
                <a:r>
                  <a:rPr lang="en-GB" dirty="0"/>
                  <a:t>4. 	Select the appropriate subinterval and go back to Step 2.</a:t>
                </a:r>
              </a:p>
              <a:p>
                <a:pPr marL="45720" indent="0">
                  <a:buNone/>
                </a:pPr>
                <a:r>
                  <a:rPr lang="en-GB" dirty="0"/>
                  <a:t> </a:t>
                </a:r>
                <a:endParaRPr lang="en-US" dirty="0"/>
              </a:p>
              <a:p>
                <a:pPr marL="45720" indent="0">
                  <a:buNone/>
                </a:pPr>
                <a:r>
                  <a:rPr lang="en-US" dirty="0"/>
                  <a:t>5. 	Repeat until desired accuracy is reached.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7013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Approximates the solution initially as the intercept of the tangent to the function, at an initial guess-point, with the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axis. Subsequent iterations approximate the solution as the intercept of the tangent to the function, at the point defined by the previous estimate, with the </a:t>
                </a:r>
                <a14:m>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oMath>
                </a14:m>
                <a:r>
                  <a:rPr lang="en-US" dirty="0">
                    <a:latin typeface="Arial" charset="0"/>
                    <a:ea typeface="Arial" charset="0"/>
                    <a:cs typeface="Arial" charset="0"/>
                  </a:rPr>
                  <a:t>axis. Note that it does not necessarily converge.</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3\gilat_3e_fig_03_3_10.jpg"/>
          <p:cNvPicPr>
            <a:picLocks noChangeAspect="1" noChangeArrowheads="1"/>
          </p:cNvPicPr>
          <p:nvPr/>
        </p:nvPicPr>
        <p:blipFill>
          <a:blip r:embed="rId3"/>
          <a:srcRect/>
          <a:stretch>
            <a:fillRect/>
          </a:stretch>
        </p:blipFill>
        <p:spPr bwMode="auto">
          <a:xfrm>
            <a:off x="2133600" y="3492818"/>
            <a:ext cx="4647352" cy="2751585"/>
          </a:xfrm>
          <a:prstGeom prst="rect">
            <a:avLst/>
          </a:prstGeom>
          <a:noFill/>
        </p:spPr>
      </p:pic>
    </p:spTree>
    <p:extLst>
      <p:ext uri="{BB962C8B-B14F-4D97-AF65-F5344CB8AC3E}">
        <p14:creationId xmlns:p14="http://schemas.microsoft.com/office/powerpoint/2010/main" val="111677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Algorithm for 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Choose </a:t>
                </a:r>
                <a14:m>
                  <m:oMath xmlns:m="http://schemas.openxmlformats.org/officeDocument/2006/math">
                    <m:d>
                      <m:dPr>
                        <m:ctrlPr>
                          <a:rPr lang="is-IS" i="1" smtClean="0">
                            <a:latin typeface="Cambria Math" panose="02040503050406030204" pitchFamily="18" charset="0"/>
                            <a:ea typeface="Arial" charset="0"/>
                            <a:cs typeface="Arial" charset="0"/>
                          </a:rPr>
                        </m:ctrlPr>
                      </m:dPr>
                      <m:e>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e>
                    </m:d>
                  </m:oMath>
                </a14:m>
                <a:r>
                  <a:rPr lang="en-US" dirty="0">
                    <a:latin typeface="Arial" charset="0"/>
                    <a:ea typeface="Arial" charset="0"/>
                    <a:cs typeface="Arial" charset="0"/>
                  </a:rPr>
                  <a:t> as a starting point near the solution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Using the identity for slope of the tangent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using:</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Repeat Step 2. iteratively using the formula:</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until a desired accuracy in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𝑖</m:t>
                        </m:r>
                      </m:sub>
                    </m:sSub>
                  </m:oMath>
                </a14:m>
                <a:r>
                  <a:rPr lang="en-US" dirty="0">
                    <a:latin typeface="Arial" charset="0"/>
                    <a:ea typeface="Arial" charset="0"/>
                    <a:cs typeface="Arial" charset="0"/>
                  </a:rPr>
                  <a:t> is reached.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t="-548"/>
                </a:stretch>
              </a:blipFill>
            </p:spPr>
            <p:txBody>
              <a:bodyPr/>
              <a:lstStyle/>
              <a:p>
                <a:r>
                  <a:rPr lang="en-US">
                    <a:noFill/>
                  </a:rPr>
                  <a:t> </a:t>
                </a:r>
              </a:p>
            </p:txBody>
          </p:sp>
        </mc:Fallback>
      </mc:AlternateContent>
      <p:pic>
        <p:nvPicPr>
          <p:cNvPr id="4" name="Picture 2" descr="\\172.16.3.215\data4\Graphics\Powerpoint\WILEY WORK\GILAT\Final Files\ch03\gilat_3e_eq_03_12.jpg"/>
          <p:cNvPicPr>
            <a:picLocks noChangeAspect="1" noChangeArrowheads="1"/>
          </p:cNvPicPr>
          <p:nvPr/>
        </p:nvPicPr>
        <p:blipFill>
          <a:blip r:embed="rId3"/>
          <a:stretch>
            <a:fillRect/>
          </a:stretch>
        </p:blipFill>
        <p:spPr bwMode="auto">
          <a:xfrm>
            <a:off x="1551093" y="2178105"/>
            <a:ext cx="5033433" cy="611202"/>
          </a:xfrm>
          <a:prstGeom prst="rect">
            <a:avLst/>
          </a:prstGeom>
          <a:noFill/>
        </p:spPr>
      </p:pic>
      <p:pic>
        <p:nvPicPr>
          <p:cNvPr id="5" name="Picture 2" descr="\\172.16.3.215\data4\Graphics\Powerpoint\WILEY WORK\GILAT\Final Files\ch03\gilat_3e_eq_03_13.jpg"/>
          <p:cNvPicPr>
            <a:picLocks noChangeAspect="1" noChangeArrowheads="1"/>
          </p:cNvPicPr>
          <p:nvPr/>
        </p:nvPicPr>
        <p:blipFill>
          <a:blip r:embed="rId4"/>
          <a:stretch>
            <a:fillRect/>
          </a:stretch>
        </p:blipFill>
        <p:spPr bwMode="auto">
          <a:xfrm>
            <a:off x="1551093" y="3513009"/>
            <a:ext cx="4742179" cy="589385"/>
          </a:xfrm>
          <a:prstGeom prst="rect">
            <a:avLst/>
          </a:prstGeom>
          <a:noFill/>
        </p:spPr>
      </p:pic>
      <p:pic>
        <p:nvPicPr>
          <p:cNvPr id="6" name="Picture 2" descr="\\172.16.3.215\data4\Graphics\Powerpoint\WILEY WORK\GILAT\Final Files\ch03\gilat_3e_eq_03_14.jpg"/>
          <p:cNvPicPr>
            <a:picLocks noChangeAspect="1" noChangeArrowheads="1"/>
          </p:cNvPicPr>
          <p:nvPr/>
        </p:nvPicPr>
        <p:blipFill>
          <a:blip r:embed="rId5"/>
          <a:stretch>
            <a:fillRect/>
          </a:stretch>
        </p:blipFill>
        <p:spPr bwMode="auto">
          <a:xfrm>
            <a:off x="1551093" y="4826096"/>
            <a:ext cx="4948175" cy="717484"/>
          </a:xfrm>
          <a:prstGeom prst="rect">
            <a:avLst/>
          </a:prstGeom>
          <a:noFill/>
        </p:spPr>
      </p:pic>
    </p:spTree>
    <p:extLst>
      <p:ext uri="{BB962C8B-B14F-4D97-AF65-F5344CB8AC3E}">
        <p14:creationId xmlns:p14="http://schemas.microsoft.com/office/powerpoint/2010/main" val="8878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925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Estimation of Errors in Numerical Solutions (3.2)</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Bisection Method (3.3)</a:t>
            </a:r>
          </a:p>
          <a:p>
            <a:pPr marL="45720" indent="0">
              <a:buNone/>
            </a:pPr>
            <a:br>
              <a:rPr lang="en-US" sz="2000" dirty="0">
                <a:latin typeface="Arial"/>
                <a:cs typeface="Arial"/>
              </a:rPr>
            </a:br>
            <a:r>
              <a:rPr lang="en-US" sz="2000" dirty="0">
                <a:latin typeface="Arial"/>
                <a:cs typeface="Arial"/>
              </a:rPr>
              <a:t>	(iii)	</a:t>
            </a:r>
            <a:r>
              <a:rPr lang="en-US" sz="2000" dirty="0" err="1">
                <a:latin typeface="Arial"/>
                <a:cs typeface="Arial"/>
              </a:rPr>
              <a:t>Regula</a:t>
            </a:r>
            <a:r>
              <a:rPr lang="en-US" sz="2000" dirty="0">
                <a:latin typeface="Arial"/>
                <a:cs typeface="Arial"/>
              </a:rPr>
              <a:t> </a:t>
            </a:r>
            <a:r>
              <a:rPr lang="en-US" sz="2000" dirty="0" err="1">
                <a:latin typeface="Arial"/>
                <a:cs typeface="Arial"/>
              </a:rPr>
              <a:t>Falsi</a:t>
            </a:r>
            <a:r>
              <a:rPr lang="en-US" sz="2000" dirty="0">
                <a:latin typeface="Arial"/>
                <a:cs typeface="Arial"/>
              </a:rPr>
              <a:t> Method (3.4)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Newton’s Method (3.5)</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Secant Method (3.6)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Fixed Point Iteration Method (3.7)</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Use of MATLAB built in Functions for Solving Nonlinear 	       	Equations (3.8)</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(viii) 	Equations with Multiple Roots (3.9)</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(ix) 	Systems of Nonlinear Equations (3.10)</a:t>
            </a: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Notes on 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Newton’s method may not converge to the correct solution in particular if </a:t>
                </a:r>
                <a14:m>
                  <m:oMath xmlns:m="http://schemas.openxmlformats.org/officeDocument/2006/math">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)≈0</m:t>
                    </m:r>
                  </m:oMath>
                </a14:m>
                <a:r>
                  <a:rPr lang="en-US" dirty="0">
                    <a:latin typeface="Arial" charset="0"/>
                    <a:ea typeface="Arial" charset="0"/>
                    <a:cs typeface="Arial" charset="0"/>
                  </a:rPr>
                  <a:t> in the vicinity of the solution. It can be shown that if </a:t>
                </a:r>
                <a14:m>
                  <m:oMath xmlns:m="http://schemas.openxmlformats.org/officeDocument/2006/math">
                    <m:sSup>
                      <m:sSupPr>
                        <m:ctrlPr>
                          <a:rPr lang="en-GB"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𝑓</m:t>
                        </m:r>
                      </m:e>
                      <m:sup>
                        <m:r>
                          <a:rPr lang="en-GB" b="0" i="1" smtClean="0">
                            <a:latin typeface="Cambria Math" charset="0"/>
                            <a:ea typeface="Arial" charset="0"/>
                            <a:cs typeface="Arial" charset="0"/>
                          </a:rPr>
                          <m:t>′</m:t>
                        </m:r>
                      </m:sup>
                    </m:sSup>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 </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are all continuous, </a:t>
                </a:r>
                <a14:m>
                  <m:oMath xmlns:m="http://schemas.openxmlformats.org/officeDocument/2006/math">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)≠0</m:t>
                    </m:r>
                  </m:oMath>
                </a14:m>
                <a:r>
                  <a:rPr lang="en-US" dirty="0">
                    <a:latin typeface="Arial" charset="0"/>
                    <a:ea typeface="Arial" charset="0"/>
                    <a:cs typeface="Arial" charset="0"/>
                  </a:rPr>
                  <a:t> at the solution and if the starting value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is near the solution then the method converges.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00"/>
                </a:stretch>
              </a:blipFill>
            </p:spPr>
            <p:txBody>
              <a:bodyPr/>
              <a:lstStyle/>
              <a:p>
                <a:r>
                  <a:rPr lang="en-US">
                    <a:noFill/>
                  </a:rPr>
                  <a:t> </a:t>
                </a:r>
              </a:p>
            </p:txBody>
          </p:sp>
        </mc:Fallback>
      </mc:AlternateContent>
      <p:pic>
        <p:nvPicPr>
          <p:cNvPr id="4" name="Picture 2" descr="\\172.16.3.215\data4\Graphics\Powerpoint\WILEY WORK\GILAT\Final Files\ch03\gilat_3e_fig_03_3_12.jpg"/>
          <p:cNvPicPr>
            <a:picLocks noChangeAspect="1" noChangeArrowheads="1"/>
          </p:cNvPicPr>
          <p:nvPr/>
        </p:nvPicPr>
        <p:blipFill>
          <a:blip r:embed="rId3"/>
          <a:srcRect/>
          <a:stretch>
            <a:fillRect/>
          </a:stretch>
        </p:blipFill>
        <p:spPr bwMode="auto">
          <a:xfrm>
            <a:off x="2354580" y="3561982"/>
            <a:ext cx="4324350" cy="2501624"/>
          </a:xfrm>
          <a:prstGeom prst="rect">
            <a:avLst/>
          </a:prstGeom>
          <a:noFill/>
        </p:spPr>
      </p:pic>
    </p:spTree>
    <p:extLst>
      <p:ext uri="{BB962C8B-B14F-4D97-AF65-F5344CB8AC3E}">
        <p14:creationId xmlns:p14="http://schemas.microsoft.com/office/powerpoint/2010/main" val="119066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34" t="71696" r="12055" b="11242"/>
          <a:stretch/>
        </p:blipFill>
        <p:spPr>
          <a:xfrm>
            <a:off x="2722879" y="860213"/>
            <a:ext cx="4409440" cy="11717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34" t="8790" r="5879" b="32148"/>
          <a:stretch/>
        </p:blipFill>
        <p:spPr>
          <a:xfrm>
            <a:off x="2722879" y="2032001"/>
            <a:ext cx="4402668" cy="4050453"/>
          </a:xfrm>
          <a:prstGeom prst="rect">
            <a:avLst/>
          </a:prstGeom>
        </p:spPr>
      </p:pic>
    </p:spTree>
    <p:extLst>
      <p:ext uri="{BB962C8B-B14F-4D97-AF65-F5344CB8AC3E}">
        <p14:creationId xmlns:p14="http://schemas.microsoft.com/office/powerpoint/2010/main" val="282828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51358" r="12425" b="10123"/>
          <a:stretch/>
        </p:blipFill>
        <p:spPr>
          <a:xfrm>
            <a:off x="2529768" y="1056638"/>
            <a:ext cx="4368800" cy="264160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35" t="8493" r="5877" b="47457"/>
          <a:stretch/>
        </p:blipFill>
        <p:spPr>
          <a:xfrm>
            <a:off x="2512834" y="3698239"/>
            <a:ext cx="4402667" cy="3020907"/>
          </a:xfrm>
          <a:prstGeom prst="rect">
            <a:avLst/>
          </a:prstGeom>
        </p:spPr>
      </p:pic>
    </p:spTree>
    <p:extLst>
      <p:ext uri="{BB962C8B-B14F-4D97-AF65-F5344CB8AC3E}">
        <p14:creationId xmlns:p14="http://schemas.microsoft.com/office/powerpoint/2010/main" val="177547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Secant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Same idea as Newton’s Method but instead we use a secant to the function instead of a tangent. This means that we initially need </a:t>
            </a:r>
            <a:r>
              <a:rPr lang="en-US" b="1" dirty="0">
                <a:latin typeface="Arial" charset="0"/>
                <a:ea typeface="Arial" charset="0"/>
                <a:cs typeface="Arial" charset="0"/>
              </a:rPr>
              <a:t>two points </a:t>
            </a:r>
            <a:r>
              <a:rPr lang="en-US" dirty="0">
                <a:latin typeface="Arial" charset="0"/>
                <a:ea typeface="Arial" charset="0"/>
                <a:cs typeface="Arial" charset="0"/>
              </a:rPr>
              <a:t>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 to begin with.</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fig_03_3_14.jpg"/>
          <p:cNvPicPr>
            <a:picLocks noChangeAspect="1" noChangeArrowheads="1"/>
          </p:cNvPicPr>
          <p:nvPr/>
        </p:nvPicPr>
        <p:blipFill>
          <a:blip r:embed="rId2"/>
          <a:srcRect/>
          <a:stretch>
            <a:fillRect/>
          </a:stretch>
        </p:blipFill>
        <p:spPr bwMode="auto">
          <a:xfrm>
            <a:off x="1273386" y="3324648"/>
            <a:ext cx="6373707" cy="2244313"/>
          </a:xfrm>
          <a:prstGeom prst="rect">
            <a:avLst/>
          </a:prstGeom>
          <a:noFill/>
        </p:spPr>
      </p:pic>
    </p:spTree>
    <p:extLst>
      <p:ext uri="{BB962C8B-B14F-4D97-AF65-F5344CB8AC3E}">
        <p14:creationId xmlns:p14="http://schemas.microsoft.com/office/powerpoint/2010/main" val="53107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850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Algorithm for the Secant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Choose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smtClean="0">
                            <a:latin typeface="Cambria Math" panose="02040503050406030204" pitchFamily="18" charset="0"/>
                            <a:ea typeface="Arial" charset="0"/>
                            <a:cs typeface="Arial" charset="0"/>
                          </a:rPr>
                        </m:ctrlPr>
                      </m:dPr>
                      <m:e>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m:t>
                        </m:r>
                      </m:e>
                    </m:d>
                  </m:oMath>
                </a14:m>
                <a:r>
                  <a:rPr lang="en-US" dirty="0">
                    <a:latin typeface="Arial" charset="0"/>
                    <a:ea typeface="Arial" charset="0"/>
                    <a:cs typeface="Arial" charset="0"/>
                  </a:rPr>
                  <a:t> as starting points near the solution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Using the identity (for the slope of the secant containing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2</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2</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r>
                      <a:rPr lang="en-IE"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IE" b="0" i="1" smtClean="0">
                            <a:latin typeface="Cambria Math" charset="0"/>
                            <a:ea typeface="Arial" charset="0"/>
                            <a:cs typeface="Arial" charset="0"/>
                          </a:rPr>
                          <m:t>𝑥</m:t>
                        </m:r>
                      </m:e>
                      <m:sub>
                        <m:r>
                          <a:rPr lang="en-IE" b="0" i="1" smtClean="0">
                            <a:latin typeface="Cambria Math" charset="0"/>
                            <a:ea typeface="Arial" charset="0"/>
                            <a:cs typeface="Arial" charset="0"/>
                          </a:rPr>
                          <m:t>3</m:t>
                        </m:r>
                      </m:sub>
                    </m:sSub>
                    <m:r>
                      <a:rPr lang="en-IE" b="0" i="1" smtClean="0">
                        <a:latin typeface="Cambria Math" charset="0"/>
                        <a:ea typeface="Arial" charset="0"/>
                        <a:cs typeface="Arial" charset="0"/>
                      </a:rPr>
                      <m:t>,</m:t>
                    </m:r>
                    <m:r>
                      <a:rPr lang="en-IE" b="0" i="1" smtClean="0">
                        <a:latin typeface="Cambria Math" charset="0"/>
                        <a:ea typeface="Arial" charset="0"/>
                        <a:cs typeface="Arial" charset="0"/>
                      </a:rPr>
                      <m:t>𝑓</m:t>
                    </m:r>
                    <m:r>
                      <a:rPr lang="en-IE"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IE" b="0" i="1" smtClean="0">
                            <a:latin typeface="Cambria Math" charset="0"/>
                            <a:ea typeface="Arial" charset="0"/>
                            <a:cs typeface="Arial" charset="0"/>
                          </a:rPr>
                          <m:t>𝑥</m:t>
                        </m:r>
                      </m:e>
                      <m:sub>
                        <m:r>
                          <a:rPr lang="en-IE" b="0" i="1" smtClean="0">
                            <a:latin typeface="Cambria Math" charset="0"/>
                            <a:ea typeface="Arial" charset="0"/>
                            <a:cs typeface="Arial" charset="0"/>
                          </a:rPr>
                          <m:t>3</m:t>
                        </m:r>
                      </m:sub>
                    </m:sSub>
                    <m:r>
                      <a:rPr lang="en-IE" b="0" i="1" smtClean="0">
                        <a:latin typeface="Cambria Math" charset="0"/>
                        <a:ea typeface="Arial" charset="0"/>
                        <a:cs typeface="Arial" charset="0"/>
                      </a:rPr>
                      <m:t>)</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	</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	</a:t>
                </a:r>
                <a:r>
                  <a:rPr lang="en-US" dirty="0">
                    <a:latin typeface="Arial" charset="0"/>
                    <a:ea typeface="Arial" charset="0"/>
                    <a:cs typeface="Arial" charset="0"/>
                  </a:rPr>
                  <a:t>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3</m:t>
                        </m:r>
                      </m:sub>
                    </m:sSub>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Now we use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sub>
                        </m:sSub>
                        <m:r>
                          <a:rPr lang="en-GB" i="1">
                            <a:latin typeface="Cambria Math" charset="0"/>
                            <a:ea typeface="Arial" charset="0"/>
                            <a:cs typeface="Arial" charset="0"/>
                          </a:rPr>
                          <m:t>)</m:t>
                        </m:r>
                      </m:e>
                    </m:d>
                  </m:oMath>
                </a14:m>
                <a:r>
                  <a:rPr lang="en-US" dirty="0">
                    <a:latin typeface="Arial" charset="0"/>
                    <a:ea typeface="Arial" charset="0"/>
                    <a:cs typeface="Arial" charset="0"/>
                  </a:rPr>
                  <a:t>) as points defining a new secant</a:t>
                </a:r>
              </a:p>
              <a:p>
                <a:pPr marL="45720" indent="0">
                  <a:buNone/>
                </a:pPr>
                <a:r>
                  <a:rPr lang="en-US" dirty="0">
                    <a:latin typeface="Arial" charset="0"/>
                    <a:ea typeface="Arial" charset="0"/>
                    <a:cs typeface="Arial" charset="0"/>
                  </a:rPr>
                  <a:t> 	and repeat Step 2. iteratively using the formula:</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until a desired accuracy is reached</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145" r="-291" b="-274"/>
                </a:stretch>
              </a:blipFill>
            </p:spPr>
            <p:txBody>
              <a:bodyPr/>
              <a:lstStyle/>
              <a:p>
                <a:r>
                  <a:rPr lang="en-US">
                    <a:noFill/>
                  </a:rPr>
                  <a:t> </a:t>
                </a:r>
              </a:p>
            </p:txBody>
          </p:sp>
        </mc:Fallback>
      </mc:AlternateContent>
      <p:pic>
        <p:nvPicPr>
          <p:cNvPr id="4" name="Picture 2" descr="\\172.16.3.215\data4\Graphics\Powerpoint\WILEY WORK\GILAT\Final Files\ch03\gilat_3e_eq_03_24.jpg"/>
          <p:cNvPicPr>
            <a:picLocks noChangeAspect="1" noChangeArrowheads="1"/>
          </p:cNvPicPr>
          <p:nvPr/>
        </p:nvPicPr>
        <p:blipFill>
          <a:blip r:embed="rId4"/>
          <a:stretch>
            <a:fillRect/>
          </a:stretch>
        </p:blipFill>
        <p:spPr bwMode="auto">
          <a:xfrm>
            <a:off x="2433779" y="2374405"/>
            <a:ext cx="5449075" cy="579937"/>
          </a:xfrm>
          <a:prstGeom prst="rect">
            <a:avLst/>
          </a:prstGeom>
          <a:noFill/>
        </p:spPr>
      </p:pic>
      <p:pic>
        <p:nvPicPr>
          <p:cNvPr id="5" name="Picture 2" descr="\\172.16.3.215\data4\Graphics\Powerpoint\WILEY WORK\GILAT\Final Files\ch03\gilat_3e_eq_03_25.jpg"/>
          <p:cNvPicPr>
            <a:picLocks noChangeAspect="1" noChangeArrowheads="1"/>
          </p:cNvPicPr>
          <p:nvPr/>
        </p:nvPicPr>
        <p:blipFill>
          <a:blip r:embed="rId5"/>
          <a:stretch>
            <a:fillRect/>
          </a:stretch>
        </p:blipFill>
        <p:spPr bwMode="auto">
          <a:xfrm>
            <a:off x="2433779" y="3391827"/>
            <a:ext cx="5358554" cy="577958"/>
          </a:xfrm>
          <a:prstGeom prst="rect">
            <a:avLst/>
          </a:prstGeom>
          <a:noFill/>
        </p:spPr>
      </p:pic>
      <p:pic>
        <p:nvPicPr>
          <p:cNvPr id="6" name="Picture 2" descr="\\172.16.3.215\data4\Graphics\Powerpoint\WILEY WORK\GILAT\Final Files\ch03\gilat_3e_eq_03_26.jpg"/>
          <p:cNvPicPr>
            <a:picLocks noChangeAspect="1" noChangeArrowheads="1"/>
          </p:cNvPicPr>
          <p:nvPr/>
        </p:nvPicPr>
        <p:blipFill>
          <a:blip r:embed="rId6"/>
          <a:stretch>
            <a:fillRect/>
          </a:stretch>
        </p:blipFill>
        <p:spPr bwMode="auto">
          <a:xfrm>
            <a:off x="2433779" y="5092673"/>
            <a:ext cx="5825915" cy="861402"/>
          </a:xfrm>
          <a:prstGeom prst="rect">
            <a:avLst/>
          </a:prstGeom>
          <a:noFill/>
        </p:spPr>
      </p:pic>
    </p:spTree>
    <p:extLst>
      <p:ext uri="{BB962C8B-B14F-4D97-AF65-F5344CB8AC3E}">
        <p14:creationId xmlns:p14="http://schemas.microsoft.com/office/powerpoint/2010/main" val="44422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The Fixed-Point Iteration Method:</a:t>
                </a:r>
              </a:p>
              <a:p>
                <a:pPr marL="45720" indent="0">
                  <a:buNone/>
                </a:pPr>
                <a:r>
                  <a:rPr lang="en-US" dirty="0">
                    <a:latin typeface="Arial" charset="0"/>
                    <a:ea typeface="Arial" charset="0"/>
                    <a:cs typeface="Arial" charset="0"/>
                  </a:rPr>
                  <a:t>This method is carried out by writing the function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=0</m:t>
                    </m:r>
                  </m:oMath>
                </a14:m>
                <a:r>
                  <a:rPr lang="en-US" dirty="0">
                    <a:latin typeface="Arial" charset="0"/>
                    <a:ea typeface="Arial" charset="0"/>
                    <a:cs typeface="Arial" charset="0"/>
                  </a:rPr>
                  <a:t> in the form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This equation holds true at the intersection of the line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oMath>
                </a14:m>
                <a:r>
                  <a:rPr lang="en-US" dirty="0">
                    <a:latin typeface="Arial" charset="0"/>
                    <a:ea typeface="Arial" charset="0"/>
                    <a:cs typeface="Arial" charset="0"/>
                  </a:rPr>
                  <a:t> and the function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 </m:t>
                    </m:r>
                  </m:oMath>
                </a14:m>
                <a:r>
                  <a:rPr lang="en-US" dirty="0">
                    <a:latin typeface="Arial" charset="0"/>
                    <a:ea typeface="Arial" charset="0"/>
                    <a:cs typeface="Arial" charset="0"/>
                  </a:rPr>
                  <a:t>The problem then boils down to obtaining the x-ordinate of this point of intersection. We then take a value of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near the solution (the point of intersection of the line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𝑥</m:t>
                    </m:r>
                  </m:oMath>
                </a14:m>
                <a:r>
                  <a:rPr lang="en-US" dirty="0">
                    <a:latin typeface="Arial" charset="0"/>
                    <a:ea typeface="Arial" charset="0"/>
                    <a:cs typeface="Arial" charset="0"/>
                  </a:rPr>
                  <a:t> and the function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dirty="0">
                    <a:latin typeface="Arial" charset="0"/>
                    <a:ea typeface="Arial" charset="0"/>
                    <a:cs typeface="Arial" charset="0"/>
                  </a:rPr>
                  <a:t>). This is the first estimate of the solution. We then find </a:t>
                </a:r>
                <a14:m>
                  <m:oMath xmlns:m="http://schemas.openxmlformats.org/officeDocument/2006/math">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b="1" i="1" dirty="0">
                    <a:latin typeface="Arial" charset="0"/>
                    <a:ea typeface="Arial" charset="0"/>
                    <a:cs typeface="Arial" charset="0"/>
                  </a:rPr>
                  <a:t>. </a:t>
                </a:r>
                <a:r>
                  <a:rPr lang="en-US" dirty="0">
                    <a:latin typeface="Arial" charset="0"/>
                    <a:ea typeface="Arial" charset="0"/>
                    <a:cs typeface="Arial" charset="0"/>
                  </a:rPr>
                  <a:t>This gives us a location on the function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dirty="0">
                    <a:latin typeface="Arial" charset="0"/>
                    <a:ea typeface="Arial" charset="0"/>
                    <a:cs typeface="Arial" charset="0"/>
                  </a:rPr>
                  <a:t>. We use this y-ordinate to obtain an x-ordinate using the line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𝑥</m:t>
                    </m:r>
                  </m:oMath>
                </a14:m>
                <a:r>
                  <a:rPr lang="en-US" dirty="0">
                    <a:latin typeface="Arial" charset="0"/>
                    <a:ea typeface="Arial" charset="0"/>
                    <a:cs typeface="Arial" charset="0"/>
                  </a:rPr>
                  <a:t> - this is our second estimate of the solution. The process is repeated iteratively until a desired accuracy is reached.</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t="-548" r="-1745"/>
                </a:stretch>
              </a:blipFill>
            </p:spPr>
            <p:txBody>
              <a:bodyPr/>
              <a:lstStyle/>
              <a:p>
                <a:r>
                  <a:rPr lang="en-US">
                    <a:noFill/>
                  </a:rPr>
                  <a:t> </a:t>
                </a:r>
              </a:p>
            </p:txBody>
          </p:sp>
        </mc:Fallback>
      </mc:AlternateContent>
      <p:pic>
        <p:nvPicPr>
          <p:cNvPr id="4" name="Picture 2" descr="\\172.16.3.215\data4\Graphics\Powerpoint\WILEY WORK\GILAT\Final Files\ch03\gilat_3e_fig_03_3_17.jpg"/>
          <p:cNvPicPr>
            <a:picLocks noChangeAspect="1" noChangeArrowheads="1"/>
          </p:cNvPicPr>
          <p:nvPr/>
        </p:nvPicPr>
        <p:blipFill>
          <a:blip r:embed="rId4"/>
          <a:srcRect/>
          <a:stretch>
            <a:fillRect/>
          </a:stretch>
        </p:blipFill>
        <p:spPr bwMode="auto">
          <a:xfrm>
            <a:off x="677841" y="4466206"/>
            <a:ext cx="2339148" cy="1820496"/>
          </a:xfrm>
          <a:prstGeom prst="rect">
            <a:avLst/>
          </a:prstGeom>
          <a:noFill/>
        </p:spPr>
      </p:pic>
      <p:pic>
        <p:nvPicPr>
          <p:cNvPr id="5" name="Picture 2" descr="\\172.16.3.215\data4\Graphics\Powerpoint\WILEY WORK\GILAT\Final Files\ch03\gilat_3e_fig_03_3_18.jpg"/>
          <p:cNvPicPr>
            <a:picLocks noChangeAspect="1" noChangeArrowheads="1"/>
          </p:cNvPicPr>
          <p:nvPr/>
        </p:nvPicPr>
        <p:blipFill>
          <a:blip r:embed="rId5"/>
          <a:srcRect/>
          <a:stretch>
            <a:fillRect/>
          </a:stretch>
        </p:blipFill>
        <p:spPr bwMode="auto">
          <a:xfrm>
            <a:off x="3889820" y="4466206"/>
            <a:ext cx="4255944" cy="1854059"/>
          </a:xfrm>
          <a:prstGeom prst="rect">
            <a:avLst/>
          </a:prstGeom>
          <a:noFill/>
        </p:spPr>
      </p:pic>
    </p:spTree>
    <p:extLst>
      <p:ext uri="{BB962C8B-B14F-4D97-AF65-F5344CB8AC3E}">
        <p14:creationId xmlns:p14="http://schemas.microsoft.com/office/powerpoint/2010/main" val="134790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Fixed-Point Iteration Method is prone to diverge depending on the manner in which </a:t>
                </a:r>
                <a14:m>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r>
                      <a:rPr lang="en-GB" i="1">
                        <a:latin typeface="Cambria Math" charset="0"/>
                        <a:ea typeface="Arial" charset="0"/>
                        <a:cs typeface="Arial" charset="0"/>
                      </a:rPr>
                      <m:t>𝑔</m:t>
                    </m:r>
                    <m:r>
                      <a:rPr lang="en-GB" i="1">
                        <a:latin typeface="Cambria Math" charset="0"/>
                        <a:ea typeface="Arial" charset="0"/>
                        <a:cs typeface="Arial" charset="0"/>
                      </a:rPr>
                      <m:t>(</m:t>
                    </m:r>
                    <m:r>
                      <a:rPr lang="en-GB" i="1">
                        <a:latin typeface="Cambria Math" charset="0"/>
                        <a:ea typeface="Arial" charset="0"/>
                        <a:cs typeface="Arial" charset="0"/>
                      </a:rPr>
                      <m:t>𝑥</m:t>
                    </m:r>
                    <m:r>
                      <a:rPr lang="en-GB" i="1">
                        <a:latin typeface="Cambria Math" charset="0"/>
                        <a:ea typeface="Arial" charset="0"/>
                        <a:cs typeface="Arial" charset="0"/>
                      </a:rPr>
                      <m:t>)</m:t>
                    </m:r>
                  </m:oMath>
                </a14:m>
                <a:r>
                  <a:rPr lang="en-US" dirty="0">
                    <a:latin typeface="Arial" charset="0"/>
                    <a:ea typeface="Arial" charset="0"/>
                    <a:cs typeface="Arial" charset="0"/>
                  </a:rPr>
                  <a:t> is expressed.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If the function is slowly varying such that 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 the process will converge to the correct solution.</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45"/>
                </a:stretch>
              </a:blipFill>
            </p:spPr>
            <p:txBody>
              <a:bodyPr/>
              <a:lstStyle/>
              <a:p>
                <a:r>
                  <a:rPr lang="en-US">
                    <a:noFill/>
                  </a:rPr>
                  <a:t> </a:t>
                </a:r>
              </a:p>
            </p:txBody>
          </p:sp>
        </mc:Fallback>
      </mc:AlternateContent>
      <p:pic>
        <p:nvPicPr>
          <p:cNvPr id="4" name="Picture 2" descr="\\172.16.3.215\data4\Graphics\Powerpoint\WILEY WORK\GILAT\Final Files\ch03\gilat_3e_fig_03_3_19.jpg"/>
          <p:cNvPicPr>
            <a:picLocks noChangeAspect="1" noChangeArrowheads="1"/>
          </p:cNvPicPr>
          <p:nvPr/>
        </p:nvPicPr>
        <p:blipFill>
          <a:blip r:embed="rId3"/>
          <a:srcRect/>
          <a:stretch>
            <a:fillRect/>
          </a:stretch>
        </p:blipFill>
        <p:spPr bwMode="auto">
          <a:xfrm>
            <a:off x="2133597" y="2220066"/>
            <a:ext cx="4991947" cy="2075335"/>
          </a:xfrm>
          <a:prstGeom prst="rect">
            <a:avLst/>
          </a:prstGeom>
          <a:noFill/>
        </p:spPr>
      </p:pic>
      <p:pic>
        <p:nvPicPr>
          <p:cNvPr id="5" name="Picture 2" descr="\\172.16.3.215\data4\Graphics\Powerpoint\WILEY WORK\GILAT\Final Files\ch03\gilat_3e_eq_03_30.jpg"/>
          <p:cNvPicPr>
            <a:picLocks noChangeAspect="1" noChangeArrowheads="1"/>
          </p:cNvPicPr>
          <p:nvPr/>
        </p:nvPicPr>
        <p:blipFill>
          <a:blip r:embed="rId4"/>
          <a:stretch>
            <a:fillRect/>
          </a:stretch>
        </p:blipFill>
        <p:spPr bwMode="auto">
          <a:xfrm>
            <a:off x="2133597" y="5204717"/>
            <a:ext cx="4917440" cy="727078"/>
          </a:xfrm>
          <a:prstGeom prst="rect">
            <a:avLst/>
          </a:prstGeom>
          <a:noFill/>
        </p:spPr>
      </p:pic>
    </p:spTree>
    <p:extLst>
      <p:ext uri="{BB962C8B-B14F-4D97-AF65-F5344CB8AC3E}">
        <p14:creationId xmlns:p14="http://schemas.microsoft.com/office/powerpoint/2010/main" val="7853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Consider: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We can write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in a number of different ways:</a:t>
                </a:r>
              </a:p>
              <a:p>
                <a:pPr marL="45720" indent="0">
                  <a:buNone/>
                </a:pP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m:t>
                          </m:r>
                          <m:r>
                            <a:rPr lang="en-GB" b="0" i="1" smtClean="0">
                              <a:latin typeface="Cambria Math" charset="0"/>
                              <a:ea typeface="Arial" charset="0"/>
                              <a:cs typeface="Arial" charset="0"/>
                            </a:rPr>
                            <m:t>𝑥</m:t>
                          </m:r>
                          <m:sSup>
                            <m:sSupPr>
                              <m:ctrlPr>
                                <a:rPr lang="en-GB"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num>
                        <m:den>
                          <m:r>
                            <a:rPr lang="en-GB" b="0" i="1" smtClean="0">
                              <a:latin typeface="Cambria Math" charset="0"/>
                              <a:ea typeface="Arial" charset="0"/>
                              <a:cs typeface="Arial" charset="0"/>
                            </a:rPr>
                            <m:t>1.2</m:t>
                          </m:r>
                        </m:den>
                      </m:f>
                    </m:oMath>
                  </m:oMathPara>
                </a14:m>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m:t>
                          </m:r>
                        </m:num>
                        <m:den>
                          <m:sSup>
                            <m:sSupPr>
                              <m:ctrlPr>
                                <a:rPr lang="bg-BG"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r>
                            <a:rPr lang="en-GB" b="0" i="1" smtClean="0">
                              <a:latin typeface="Cambria Math" charset="0"/>
                              <a:ea typeface="Arial" charset="0"/>
                              <a:cs typeface="Arial" charset="0"/>
                            </a:rPr>
                            <m:t>+1.2</m:t>
                          </m:r>
                        </m:den>
                      </m:f>
                    </m:oMath>
                  </m:oMathPara>
                </a14:m>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5−1.2</m:t>
                          </m:r>
                          <m:r>
                            <a:rPr lang="en-GB" b="0" i="1" smtClean="0">
                              <a:latin typeface="Cambria Math" charset="0"/>
                              <a:ea typeface="Arial" charset="0"/>
                              <a:cs typeface="Arial" charset="0"/>
                            </a:rPr>
                            <m:t>𝑥</m:t>
                          </m:r>
                        </m:num>
                        <m:den>
                          <m:sSup>
                            <m:sSupPr>
                              <m:ctrlPr>
                                <a:rPr lang="bg-BG"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den>
                      </m:f>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5"/>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31.jpg"/>
          <p:cNvPicPr>
            <a:picLocks noChangeAspect="1" noChangeArrowheads="1"/>
          </p:cNvPicPr>
          <p:nvPr/>
        </p:nvPicPr>
        <p:blipFill>
          <a:blip r:embed="rId6"/>
          <a:stretch>
            <a:fillRect/>
          </a:stretch>
        </p:blipFill>
        <p:spPr bwMode="auto">
          <a:xfrm>
            <a:off x="697653" y="2148079"/>
            <a:ext cx="6537960" cy="368927"/>
          </a:xfrm>
          <a:prstGeom prst="rect">
            <a:avLst/>
          </a:prstGeom>
          <a:noFill/>
        </p:spPr>
      </p:pic>
    </p:spTree>
    <p:extLst>
      <p:ext uri="{BB962C8B-B14F-4D97-AF65-F5344CB8AC3E}">
        <p14:creationId xmlns:p14="http://schemas.microsoft.com/office/powerpoint/2010/main" val="267879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Only when expressed as the second option do we get  </a:t>
                </a:r>
                <a:br>
                  <a:rPr lang="en-US" dirty="0">
                    <a:latin typeface="Arial" charset="0"/>
                    <a:ea typeface="Arial" charset="0"/>
                    <a:cs typeface="Arial" charset="0"/>
                  </a:rPr>
                </a:br>
                <a:br>
                  <a:rPr lang="en-US" dirty="0">
                    <a:latin typeface="Arial" charset="0"/>
                    <a:ea typeface="Arial" charset="0"/>
                    <a:cs typeface="Arial" charset="0"/>
                  </a:rPr>
                </a:br>
                <a14:m>
                  <m:oMathPara xmlns:m="http://schemas.openxmlformats.org/officeDocument/2006/math">
                    <m:oMathParaPr>
                      <m:jc m:val="centerGroup"/>
                    </m:oMathParaPr>
                    <m:oMath xmlns:m="http://schemas.openxmlformats.org/officeDocument/2006/math">
                      <m:d>
                        <m:dPr>
                          <m:begChr m:val="|"/>
                          <m:endChr m:val="|"/>
                          <m:ctrlPr>
                            <a:rPr lang="hr-H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&lt;1;</m:t>
                      </m:r>
                      <m:r>
                        <a:rPr lang="en-GB" b="0" i="1" smtClean="0">
                          <a:latin typeface="Cambria Math" charset="0"/>
                          <a:ea typeface="Arial" charset="0"/>
                          <a:cs typeface="Arial" charset="0"/>
                        </a:rPr>
                        <m:t>𝑥</m:t>
                      </m:r>
                      <m:r>
                        <a:rPr lang="en-GB" b="0" i="1" smtClean="0">
                          <a:latin typeface="Cambria Math" charset="0"/>
                          <a:ea typeface="Arial" charset="0"/>
                          <a:cs typeface="Arial" charset="0"/>
                        </a:rPr>
                        <m:t>=1, 2</m:t>
                      </m:r>
                    </m:oMath>
                  </m:oMathPara>
                </a14:m>
                <a:endParaRPr lang="en-US"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Hence, when expressed in this form the method converges: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r>
                            <a:rPr lang="en-GB" i="1">
                              <a:latin typeface="Cambria Math" charset="0"/>
                              <a:ea typeface="Arial" charset="0"/>
                              <a:cs typeface="Arial" charset="0"/>
                            </a:rPr>
                            <m:t>5</m:t>
                          </m:r>
                        </m:num>
                        <m:den>
                          <m:sSup>
                            <m:sSupPr>
                              <m:ctrlPr>
                                <a:rPr lang="bg-BG" i="1">
                                  <a:latin typeface="Cambria Math" panose="02040503050406030204" pitchFamily="18" charset="0"/>
                                  <a:ea typeface="Arial" charset="0"/>
                                  <a:cs typeface="Arial" charset="0"/>
                                </a:rPr>
                              </m:ctrlPr>
                            </m:sSupPr>
                            <m:e>
                              <m:r>
                                <a:rPr lang="en-GB" i="1">
                                  <a:latin typeface="Cambria Math" charset="0"/>
                                  <a:ea typeface="Arial" charset="0"/>
                                  <a:cs typeface="Arial" charset="0"/>
                                </a:rPr>
                                <m:t>𝑒</m:t>
                              </m:r>
                            </m:e>
                            <m:sup>
                              <m:r>
                                <a:rPr lang="en-GB" i="1">
                                  <a:latin typeface="Cambria Math" charset="0"/>
                                  <a:ea typeface="Arial" charset="0"/>
                                  <a:cs typeface="Arial" charset="0"/>
                                </a:rPr>
                                <m:t>0.5</m:t>
                              </m:r>
                              <m:r>
                                <a:rPr lang="en-GB" i="1">
                                  <a:latin typeface="Cambria Math" charset="0"/>
                                  <a:ea typeface="Arial" charset="0"/>
                                  <a:cs typeface="Arial" charset="0"/>
                                </a:rPr>
                                <m:t>𝑥</m:t>
                              </m:r>
                            </m:sup>
                          </m:sSup>
                          <m:r>
                            <a:rPr lang="en-GB" i="1">
                              <a:latin typeface="Cambria Math" charset="0"/>
                              <a:ea typeface="Arial" charset="0"/>
                              <a:cs typeface="Arial" charset="0"/>
                            </a:rPr>
                            <m:t>+1.2</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33453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8691" r="12425" b="9037"/>
          <a:stretch/>
        </p:blipFill>
        <p:spPr>
          <a:xfrm>
            <a:off x="209831" y="1015999"/>
            <a:ext cx="4368800" cy="56421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57" t="8790" r="6249" b="58420"/>
          <a:stretch/>
        </p:blipFill>
        <p:spPr>
          <a:xfrm>
            <a:off x="4714168" y="1015999"/>
            <a:ext cx="4375573" cy="2248747"/>
          </a:xfrm>
          <a:prstGeom prst="rect">
            <a:avLst/>
          </a:prstGeom>
        </p:spPr>
      </p:pic>
    </p:spTree>
    <p:extLst>
      <p:ext uri="{BB962C8B-B14F-4D97-AF65-F5344CB8AC3E}">
        <p14:creationId xmlns:p14="http://schemas.microsoft.com/office/powerpoint/2010/main" val="82838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6488" y="76583"/>
                <a:ext cx="8383423" cy="6671128"/>
              </a:xfrm>
            </p:spPr>
            <p:txBody>
              <a:bodyPr>
                <a:normAutofit/>
              </a:bodyPr>
              <a:lstStyle/>
              <a:p>
                <a:pPr marL="45720" indent="0">
                  <a:buNone/>
                </a:pPr>
                <a:endParaRPr lang="en-US" sz="2400" b="1" i="1" dirty="0">
                  <a:latin typeface="Arial"/>
                  <a:ea typeface="Arial" charset="0"/>
                  <a:cs typeface="Arial"/>
                </a:endParaRPr>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An equation of one variable can be written in the form:</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A solution to the equation (sometimes called a root of the equation) is a numerical value of </a:t>
                </a:r>
                <a14:m>
                  <m:oMath xmlns:m="http://schemas.openxmlformats.org/officeDocument/2006/math">
                    <m:r>
                      <a:rPr lang="en-GB" b="0" i="1" smtClean="0">
                        <a:latin typeface="Cambria Math" charset="0"/>
                      </a:rPr>
                      <m:t>𝑥</m:t>
                    </m:r>
                  </m:oMath>
                </a14:m>
                <a:r>
                  <a:rPr lang="en-US" dirty="0"/>
                  <a:t> that satisfies the equation.</a:t>
                </a:r>
              </a:p>
              <a:p>
                <a:pPr marL="45720" indent="0">
                  <a:buNone/>
                </a:pPr>
                <a:r>
                  <a:rPr lang="en-US" dirty="0"/>
                  <a:t>Graphically this is the point (or points) where the function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US" dirty="0"/>
                  <a:t> intersects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6488" y="76583"/>
                <a:ext cx="8383423" cy="6671128"/>
              </a:xfrm>
              <a:blipFill rotWithShape="0">
                <a:blip r:embed="rId3"/>
                <a:stretch>
                  <a:fillRect l="-364"/>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06816263"/>
              </p:ext>
            </p:extLst>
          </p:nvPr>
        </p:nvGraphicFramePr>
        <p:xfrm>
          <a:off x="4495800" y="3302000"/>
          <a:ext cx="152400" cy="254000"/>
        </p:xfrm>
        <a:graphic>
          <a:graphicData uri="http://schemas.openxmlformats.org/presentationml/2006/ole">
            <mc:AlternateContent xmlns:mc="http://schemas.openxmlformats.org/markup-compatibility/2006">
              <mc:Choice xmlns:v="urn:schemas-microsoft-com:vml" Requires="v">
                <p:oleObj spid="_x0000_s1259" name="Equation" r:id="rId4" imgW="152400" imgH="254000" progId="Equation.3">
                  <p:embed/>
                </p:oleObj>
              </mc:Choice>
              <mc:Fallback>
                <p:oleObj name="Equation" r:id="rId4" imgW="152400" imgH="254000" progId="Equation.3">
                  <p:embed/>
                  <p:pic>
                    <p:nvPicPr>
                      <p:cNvPr id="0" name=""/>
                      <p:cNvPicPr/>
                      <p:nvPr/>
                    </p:nvPicPr>
                    <p:blipFill>
                      <a:blip r:embed="rId5"/>
                      <a:stretch>
                        <a:fillRect/>
                      </a:stretch>
                    </p:blipFill>
                    <p:spPr>
                      <a:xfrm>
                        <a:off x="4495800" y="3302000"/>
                        <a:ext cx="152400" cy="254000"/>
                      </a:xfrm>
                      <a:prstGeom prst="rect">
                        <a:avLst/>
                      </a:prstGeom>
                    </p:spPr>
                  </p:pic>
                </p:oleObj>
              </mc:Fallback>
            </mc:AlternateContent>
          </a:graphicData>
        </a:graphic>
      </p:graphicFrame>
      <p:pic>
        <p:nvPicPr>
          <p:cNvPr id="5" name="Picture 2" descr="\\172.16.3.215\data4\Graphics\Powerpoint\WILEY WORK\GILAT\Final Files\ch03\gilat_3e_eq_03_01.jpg"/>
          <p:cNvPicPr>
            <a:picLocks noChangeAspect="1" noChangeArrowheads="1"/>
          </p:cNvPicPr>
          <p:nvPr/>
        </p:nvPicPr>
        <p:blipFill>
          <a:blip r:embed="rId6"/>
          <a:stretch>
            <a:fillRect/>
          </a:stretch>
        </p:blipFill>
        <p:spPr bwMode="auto">
          <a:xfrm>
            <a:off x="575732" y="2262823"/>
            <a:ext cx="5670127" cy="324007"/>
          </a:xfrm>
          <a:prstGeom prst="rect">
            <a:avLst/>
          </a:prstGeom>
          <a:noFill/>
        </p:spPr>
      </p:pic>
      <p:pic>
        <p:nvPicPr>
          <p:cNvPr id="6" name="Picture 2" descr="\\172.16.3.215\data4\Graphics\Powerpoint\WILEY WORK\GILAT\Final Files\ch03\gilat_3e_fig_03_3_1.jpg"/>
          <p:cNvPicPr>
            <a:picLocks noChangeAspect="1" noChangeArrowheads="1"/>
          </p:cNvPicPr>
          <p:nvPr/>
        </p:nvPicPr>
        <p:blipFill>
          <a:blip r:embed="rId7"/>
          <a:srcRect/>
          <a:stretch>
            <a:fillRect/>
          </a:stretch>
        </p:blipFill>
        <p:spPr bwMode="auto">
          <a:xfrm>
            <a:off x="575732" y="4512310"/>
            <a:ext cx="8039947" cy="1820055"/>
          </a:xfrm>
          <a:prstGeom prst="rect">
            <a:avLst/>
          </a:prstGeom>
          <a:noFill/>
        </p:spPr>
      </p:pic>
    </p:spTree>
    <p:extLst>
      <p:ext uri="{BB962C8B-B14F-4D97-AF65-F5344CB8AC3E}">
        <p14:creationId xmlns:p14="http://schemas.microsoft.com/office/powerpoint/2010/main" val="342689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Systems of Nonlinear Equations: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 system of nonlinear equations consists of two or more nonlinear equations that have to be solved simultaneously. E.g. to find the intersection of a catenary and an ellipse: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eq_03_38.jpg"/>
          <p:cNvPicPr>
            <a:picLocks noChangeAspect="1" noChangeArrowheads="1"/>
          </p:cNvPicPr>
          <p:nvPr/>
        </p:nvPicPr>
        <p:blipFill>
          <a:blip r:embed="rId2"/>
          <a:stretch>
            <a:fillRect/>
          </a:stretch>
        </p:blipFill>
        <p:spPr bwMode="auto">
          <a:xfrm>
            <a:off x="643466" y="2682950"/>
            <a:ext cx="6699673" cy="579042"/>
          </a:xfrm>
          <a:prstGeom prst="rect">
            <a:avLst/>
          </a:prstGeom>
          <a:noFill/>
        </p:spPr>
      </p:pic>
      <p:pic>
        <p:nvPicPr>
          <p:cNvPr id="6" name="Picture 2" descr="\\172.16.3.215\data4\Graphics\Powerpoint\WILEY WORK\GILAT\Final Files\ch03\gilat_3e_eq_03_39.jpg"/>
          <p:cNvPicPr>
            <a:picLocks noChangeAspect="1" noChangeArrowheads="1"/>
          </p:cNvPicPr>
          <p:nvPr/>
        </p:nvPicPr>
        <p:blipFill>
          <a:blip r:embed="rId3"/>
          <a:stretch>
            <a:fillRect/>
          </a:stretch>
        </p:blipFill>
        <p:spPr bwMode="auto">
          <a:xfrm>
            <a:off x="643466" y="3450252"/>
            <a:ext cx="6567593" cy="370599"/>
          </a:xfrm>
          <a:prstGeom prst="rect">
            <a:avLst/>
          </a:prstGeom>
          <a:noFill/>
        </p:spPr>
      </p:pic>
      <p:pic>
        <p:nvPicPr>
          <p:cNvPr id="5" name="Picture 2" descr="Z:\Newmedia\Wiley\jira\bcs1095\Gilat3e\Work\Missing Images\gilat_3e_figun_03_p083.jpg"/>
          <p:cNvPicPr>
            <a:picLocks noChangeAspect="1" noChangeArrowheads="1"/>
          </p:cNvPicPr>
          <p:nvPr/>
        </p:nvPicPr>
        <p:blipFill>
          <a:blip r:embed="rId4"/>
          <a:srcRect/>
          <a:stretch>
            <a:fillRect/>
          </a:stretch>
        </p:blipFill>
        <p:spPr bwMode="auto">
          <a:xfrm>
            <a:off x="2547480" y="4240798"/>
            <a:ext cx="2891643" cy="2200642"/>
          </a:xfrm>
          <a:prstGeom prst="rect">
            <a:avLst/>
          </a:prstGeom>
          <a:noFill/>
        </p:spPr>
      </p:pic>
    </p:spTree>
    <p:extLst>
      <p:ext uri="{BB962C8B-B14F-4D97-AF65-F5344CB8AC3E}">
        <p14:creationId xmlns:p14="http://schemas.microsoft.com/office/powerpoint/2010/main" val="2062947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Systems of Nonlinear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We will examine two methods for solving systems of nonlinear equations, namely:</a:t>
            </a:r>
            <a:br>
              <a:rPr lang="en-US" dirty="0"/>
            </a:br>
            <a:endParaRPr lang="en-US" dirty="0"/>
          </a:p>
          <a:p>
            <a:pPr marL="45720" indent="0">
              <a:buNone/>
            </a:pPr>
            <a:r>
              <a:rPr lang="en-US" dirty="0"/>
              <a:t>1. 	Newton’s Method  </a:t>
            </a:r>
          </a:p>
          <a:p>
            <a:pPr marL="45720" indent="0">
              <a:buNone/>
            </a:pPr>
            <a:r>
              <a:rPr lang="en-US" dirty="0"/>
              <a:t>2.	The Fixed Point Iteration Method.</a:t>
            </a:r>
          </a:p>
          <a:p>
            <a:pPr marL="45720" indent="0">
              <a:buNone/>
            </a:pPr>
            <a:endParaRPr lang="en-US" b="1" i="1" dirty="0">
              <a:latin typeface="Arial" charset="0"/>
              <a:ea typeface="Arial" charset="0"/>
              <a:cs typeface="Arial" charset="0"/>
            </a:endParaRPr>
          </a:p>
        </p:txBody>
      </p:sp>
    </p:spTree>
    <p:extLst>
      <p:ext uri="{BB962C8B-B14F-4D97-AF65-F5344CB8AC3E}">
        <p14:creationId xmlns:p14="http://schemas.microsoft.com/office/powerpoint/2010/main" val="386839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Newton’s Method (for Systems of Nonlinear Equations):</a:t>
                </a:r>
              </a:p>
              <a:p>
                <a:pPr marL="45720" indent="0">
                  <a:buNone/>
                </a:pPr>
                <a:endParaRPr lang="en-US" b="1" i="1"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Let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2</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2</m:t>
                        </m:r>
                      </m:sub>
                    </m:sSub>
                  </m:oMath>
                </a14:m>
                <a:r>
                  <a:rPr lang="en-US" dirty="0"/>
                  <a:t> be the true solution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1</m:t>
                        </m:r>
                      </m:sub>
                    </m:sSub>
                  </m:oMath>
                </a14:m>
                <a:r>
                  <a:rPr lang="en-US" dirty="0"/>
                  <a:t> be the first estimate of the solution. Then the Taylor Series expansion for the functions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2</m:t>
                        </m:r>
                      </m:sub>
                    </m:sSub>
                  </m:oMath>
                </a14:m>
                <a:r>
                  <a:rPr lang="en-US" dirty="0"/>
                  <a:t> about</a:t>
                </a:r>
                <a14:m>
                  <m:oMath xmlns:m="http://schemas.openxmlformats.org/officeDocument/2006/math">
                    <m:sSub>
                      <m:sSubPr>
                        <m:ctrlPr>
                          <a:rPr lang="en-US" i="1">
                            <a:latin typeface="Cambria Math" panose="02040503050406030204" pitchFamily="18" charset="0"/>
                          </a:rPr>
                        </m:ctrlPr>
                      </m:sSubPr>
                      <m:e>
                        <m:r>
                          <a:rPr lang="en-GB" b="0" i="1" smtClean="0">
                            <a:latin typeface="Cambria Math" charset="0"/>
                          </a:rPr>
                          <m:t> (</m:t>
                        </m:r>
                        <m:r>
                          <a:rPr lang="en-GB" i="1">
                            <a:latin typeface="Cambria Math" charset="0"/>
                          </a:rPr>
                          <m:t>𝑥</m:t>
                        </m:r>
                      </m:e>
                      <m:sub>
                        <m:r>
                          <a:rPr lang="en-GB" b="0" i="1" smtClean="0">
                            <a:latin typeface="Cambria Math" charset="0"/>
                          </a:rPr>
                          <m:t>2</m:t>
                        </m:r>
                      </m:sub>
                    </m:sSub>
                    <m:r>
                      <a:rPr lang="en-GB" i="1">
                        <a:latin typeface="Cambria Math" charset="0"/>
                      </a:rPr>
                      <m:t>,</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2</m:t>
                        </m:r>
                      </m:sub>
                    </m:sSub>
                    <m:r>
                      <a:rPr lang="en-GB" b="0" i="1" smtClean="0">
                        <a:latin typeface="Cambria Math" charset="0"/>
                      </a:rPr>
                      <m:t>)</m:t>
                    </m:r>
                  </m:oMath>
                </a14:m>
                <a:r>
                  <a:rPr lang="en-US" dirty="0"/>
                  <a:t> is: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3"/>
                </a:stretch>
              </a:blipFill>
            </p:spPr>
            <p:txBody>
              <a:bodyPr/>
              <a:lstStyle/>
              <a:p>
                <a:r>
                  <a:rPr lang="en-US">
                    <a:noFill/>
                  </a:rPr>
                  <a:t> </a:t>
                </a:r>
              </a:p>
            </p:txBody>
          </p:sp>
        </mc:Fallback>
      </mc:AlternateContent>
      <p:pic>
        <p:nvPicPr>
          <p:cNvPr id="4" name="Picture 2" descr="\\172.16.3.215\data4\Graphics\Powerpoint\WILEY WORK\GILAT\Final Files\ch03\gilat_3e_eq_03_40.jpg"/>
          <p:cNvPicPr>
            <a:picLocks noChangeAspect="1" noChangeArrowheads="1"/>
          </p:cNvPicPr>
          <p:nvPr/>
        </p:nvPicPr>
        <p:blipFill>
          <a:blip r:embed="rId3"/>
          <a:stretch>
            <a:fillRect/>
          </a:stretch>
        </p:blipFill>
        <p:spPr bwMode="auto">
          <a:xfrm>
            <a:off x="623146" y="2050119"/>
            <a:ext cx="4829386" cy="655416"/>
          </a:xfrm>
          <a:prstGeom prst="rect">
            <a:avLst/>
          </a:prstGeom>
          <a:noFill/>
        </p:spPr>
      </p:pic>
      <p:pic>
        <p:nvPicPr>
          <p:cNvPr id="5" name="Picture 2" descr="\\172.16.3.215\data4\Graphics\Powerpoint\WILEY WORK\GILAT\Final Files\ch03\gilat_3e_eq_03_41.jpg"/>
          <p:cNvPicPr>
            <a:picLocks noChangeAspect="1" noChangeArrowheads="1"/>
          </p:cNvPicPr>
          <p:nvPr/>
        </p:nvPicPr>
        <p:blipFill>
          <a:blip r:embed="rId4"/>
          <a:stretch>
            <a:fillRect/>
          </a:stretch>
        </p:blipFill>
        <p:spPr bwMode="auto">
          <a:xfrm>
            <a:off x="623146" y="4457107"/>
            <a:ext cx="7045113" cy="664254"/>
          </a:xfrm>
          <a:prstGeom prst="rect">
            <a:avLst/>
          </a:prstGeom>
          <a:noFill/>
        </p:spPr>
      </p:pic>
      <p:pic>
        <p:nvPicPr>
          <p:cNvPr id="6" name="Picture 2" descr="\\172.16.3.215\data4\Graphics\Powerpoint\WILEY WORK\GILAT\Final Files\ch03\gilat_3e_eq_03_42.jpg"/>
          <p:cNvPicPr>
            <a:picLocks noChangeAspect="1" noChangeArrowheads="1"/>
          </p:cNvPicPr>
          <p:nvPr/>
        </p:nvPicPr>
        <p:blipFill>
          <a:blip r:embed="rId5"/>
          <a:stretch>
            <a:fillRect/>
          </a:stretch>
        </p:blipFill>
        <p:spPr bwMode="auto">
          <a:xfrm>
            <a:off x="623146" y="5484571"/>
            <a:ext cx="6753860" cy="631968"/>
          </a:xfrm>
          <a:prstGeom prst="rect">
            <a:avLst/>
          </a:prstGeom>
          <a:noFill/>
        </p:spPr>
      </p:pic>
    </p:spTree>
    <p:extLst>
      <p:ext uri="{BB962C8B-B14F-4D97-AF65-F5344CB8AC3E}">
        <p14:creationId xmlns:p14="http://schemas.microsoft.com/office/powerpoint/2010/main" val="115437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Newton’s Method (for Nonlinear Equations):</a:t>
                </a:r>
              </a:p>
              <a:p>
                <a:pPr marL="45720" indent="0">
                  <a:buNone/>
                </a:pPr>
                <a:endParaRPr lang="en-US" b="1" i="1" dirty="0"/>
              </a:p>
              <a:p>
                <a:pPr marL="45720" indent="0">
                  <a:buNone/>
                </a:pPr>
                <a:r>
                  <a:rPr lang="en-US" dirty="0"/>
                  <a:t>Since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2</m:t>
                        </m:r>
                      </m:sub>
                    </m:sSub>
                  </m:oMath>
                </a14:m>
                <a:r>
                  <a:rPr lang="en-US" dirty="0"/>
                  <a:t> are close to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1</m:t>
                        </m:r>
                      </m:sub>
                    </m:sSub>
                  </m:oMath>
                </a14:m>
                <a:r>
                  <a:rPr lang="en-US" dirty="0"/>
                  <a:t> then we can neglect the higher order terms giving:</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a:p>
                <a:pPr marL="45720" indent="0">
                  <a:buNone/>
                </a:pPr>
                <a:r>
                  <a:rPr lang="en-US" dirty="0"/>
                  <a:t>where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𝑥</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1</m:t>
                        </m:r>
                      </m:sub>
                    </m:sSub>
                  </m:oMath>
                </a14:m>
                <a:r>
                  <a:rPr lang="en-US" dirty="0"/>
                  <a:t> and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𝑦</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𝑦</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𝑦</m:t>
                        </m:r>
                      </m:e>
                      <m:sub>
                        <m:r>
                          <a:rPr lang="en-GB" b="0" i="1" smtClean="0">
                            <a:latin typeface="Cambria Math" charset="0"/>
                            <a:ea typeface="Cambria Math" charset="0"/>
                            <a:cs typeface="Cambria Math" charset="0"/>
                          </a:rPr>
                          <m:t>1</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43.jpg"/>
          <p:cNvPicPr>
            <a:picLocks noChangeAspect="1" noChangeArrowheads="1"/>
          </p:cNvPicPr>
          <p:nvPr/>
        </p:nvPicPr>
        <p:blipFill>
          <a:blip r:embed="rId3"/>
          <a:stretch>
            <a:fillRect/>
          </a:stretch>
        </p:blipFill>
        <p:spPr bwMode="auto">
          <a:xfrm>
            <a:off x="670559" y="2598673"/>
            <a:ext cx="5493173" cy="616019"/>
          </a:xfrm>
          <a:prstGeom prst="rect">
            <a:avLst/>
          </a:prstGeom>
          <a:noFill/>
        </p:spPr>
      </p:pic>
      <p:pic>
        <p:nvPicPr>
          <p:cNvPr id="5" name="Picture 2" descr="\\172.16.3.215\data4\Graphics\Powerpoint\WILEY WORK\GILAT\Final Files\ch03\gilat_3e_eq_03_44.jpg"/>
          <p:cNvPicPr>
            <a:picLocks noChangeAspect="1" noChangeArrowheads="1"/>
          </p:cNvPicPr>
          <p:nvPr/>
        </p:nvPicPr>
        <p:blipFill>
          <a:blip r:embed="rId4"/>
          <a:stretch>
            <a:fillRect/>
          </a:stretch>
        </p:blipFill>
        <p:spPr bwMode="auto">
          <a:xfrm>
            <a:off x="670559" y="3877333"/>
            <a:ext cx="5420359" cy="638828"/>
          </a:xfrm>
          <a:prstGeom prst="rect">
            <a:avLst/>
          </a:prstGeom>
          <a:noFill/>
        </p:spPr>
      </p:pic>
    </p:spTree>
    <p:extLst>
      <p:ext uri="{BB962C8B-B14F-4D97-AF65-F5344CB8AC3E}">
        <p14:creationId xmlns:p14="http://schemas.microsoft.com/office/powerpoint/2010/main" val="1872709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Cramer’s Rule and Solution to a System of Simultaneous Equations:</a:t>
                </a:r>
              </a:p>
              <a:p>
                <a:pPr marL="45720" indent="0">
                  <a:buNone/>
                </a:pPr>
                <a:endParaRPr lang="en-US" b="1" i="1" dirty="0"/>
              </a:p>
              <a:p>
                <a:pPr marL="45720" indent="0">
                  <a:buNone/>
                </a:pPr>
                <a:r>
                  <a:rPr lang="en-US" dirty="0"/>
                  <a:t>Cramer’s Rule states that the solution (for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𝑥</m:t>
                        </m:r>
                      </m:e>
                    </m:d>
                  </m:oMath>
                </a14:m>
                <a:r>
                  <a:rPr lang="en-US" dirty="0"/>
                  <a:t>), if it exists, is given by:</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𝑎</m:t>
                        </m:r>
                      </m:e>
                      <m:sub>
                        <m:r>
                          <a:rPr lang="en-GB" b="0" i="1" smtClean="0">
                            <a:latin typeface="Cambria Math" charset="0"/>
                          </a:rPr>
                          <m:t>𝑗</m:t>
                        </m:r>
                      </m:sub>
                      <m:sup>
                        <m:r>
                          <a:rPr lang="en-GB" b="0" i="1" smtClean="0">
                            <a:latin typeface="Cambria Math" charset="0"/>
                          </a:rPr>
                          <m:t>′</m:t>
                        </m:r>
                      </m:sup>
                    </m:sSubSup>
                  </m:oMath>
                </a14:m>
                <a:r>
                  <a:rPr lang="en-US" dirty="0"/>
                  <a:t> is the matrix formed  by replacing the </a:t>
                </a:r>
                <a14:m>
                  <m:oMath xmlns:m="http://schemas.openxmlformats.org/officeDocument/2006/math">
                    <m:r>
                      <a:rPr lang="en-GB" b="0" i="1" smtClean="0">
                        <a:latin typeface="Cambria Math" charset="0"/>
                      </a:rPr>
                      <m:t>𝑗</m:t>
                    </m:r>
                  </m:oMath>
                </a14:m>
                <a:r>
                  <a:rPr lang="en-US" dirty="0" err="1"/>
                  <a:t>th</a:t>
                </a:r>
                <a:r>
                  <a:rPr lang="en-US" dirty="0"/>
                  <a:t> column of the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with the column vector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oMath>
                </a14:m>
                <a:endParaRPr lang="en-US" dirty="0"/>
              </a:p>
              <a:p>
                <a:pPr marL="45720" indent="0">
                  <a:buNone/>
                </a:pPr>
                <a:r>
                  <a:rPr lang="en-US" dirty="0"/>
                  <a:t>Note: </a:t>
                </a:r>
                <a14:m>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oMath>
                </a14:m>
                <a:r>
                  <a:rPr lang="en-US" dirty="0"/>
                  <a:t> exists </a:t>
                </a:r>
                <a14:m>
                  <m:oMath xmlns:m="http://schemas.openxmlformats.org/officeDocument/2006/math">
                    <m:r>
                      <a:rPr lang="en-GB" b="0" i="1" smtClean="0">
                        <a:latin typeface="Cambria Math" charset="0"/>
                      </a:rPr>
                      <m:t>𝑖𝑓𝑓</m:t>
                    </m:r>
                    <m:r>
                      <a:rPr lang="en-GB" b="0" i="1" smtClean="0">
                        <a:latin typeface="Cambria Math" charset="0"/>
                      </a:rPr>
                      <m:t> </m:t>
                    </m:r>
                    <m:r>
                      <m:rPr>
                        <m:sty m:val="p"/>
                      </m:rPr>
                      <a:rPr lang="en-GB" b="0" i="0" smtClean="0">
                        <a:latin typeface="Cambria Math" charset="0"/>
                      </a:rPr>
                      <m:t>det</m:t>
                    </m:r>
                    <m:r>
                      <a:rPr lang="en-GB" b="0" i="1" smtClean="0">
                        <a:latin typeface="Cambria Math" charset="0"/>
                      </a:rPr>
                      <m:t>⁡(</m:t>
                    </m:r>
                    <m:r>
                      <a:rPr lang="en-GB" b="0" i="1" smtClean="0">
                        <a:latin typeface="Cambria Math" charset="0"/>
                      </a:rPr>
                      <m:t>𝑎</m:t>
                    </m:r>
                    <m:r>
                      <a:rPr lang="en-GB" b="0" i="1" smtClean="0">
                        <a:latin typeface="Cambria Math" charset="0"/>
                      </a:rPr>
                      <m:t>)≠0</m:t>
                    </m:r>
                  </m:oMath>
                </a14:m>
                <a:endParaRPr lang="en-US" dirty="0"/>
              </a:p>
              <a:p>
                <a:pPr marL="45720" indent="0">
                  <a:buNone/>
                </a:pP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charset="0"/>
                          </a:rPr>
                          <m:t>det</m:t>
                        </m:r>
                      </m:fName>
                      <m:e>
                        <m:d>
                          <m:dPr>
                            <m:ctrlPr>
                              <a:rPr lang="en-GB" b="0" i="1" smtClean="0">
                                <a:latin typeface="Cambria Math" panose="02040503050406030204" pitchFamily="18" charset="0"/>
                              </a:rPr>
                            </m:ctrlPr>
                          </m:dPr>
                          <m:e>
                            <m:r>
                              <a:rPr lang="en-GB" b="0" i="1" smtClean="0">
                                <a:latin typeface="Cambria Math" charset="0"/>
                              </a:rPr>
                              <m:t>𝑎</m:t>
                            </m:r>
                          </m:e>
                        </m:d>
                      </m:e>
                    </m:func>
                    <m:r>
                      <a:rPr lang="en-GB" b="0" i="1" smtClean="0">
                        <a:latin typeface="Cambria Math" charset="0"/>
                      </a:rPr>
                      <m:t>=0</m:t>
                    </m:r>
                  </m:oMath>
                </a14:m>
                <a:r>
                  <a:rPr lang="en-US" dirty="0"/>
                  <a:t> if one or more columns or rows of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𝑎</m:t>
                        </m:r>
                      </m:e>
                    </m:d>
                  </m:oMath>
                </a14:m>
                <a:r>
                  <a:rPr lang="en-US" dirty="0"/>
                  <a:t> are not linearly independent.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018"/>
                </a:stretch>
              </a:blipFill>
            </p:spPr>
            <p:txBody>
              <a:bodyPr/>
              <a:lstStyle/>
              <a:p>
                <a:r>
                  <a:rPr lang="en-US">
                    <a:noFill/>
                  </a:rPr>
                  <a:t> </a:t>
                </a:r>
              </a:p>
            </p:txBody>
          </p:sp>
        </mc:Fallback>
      </mc:AlternateContent>
      <p:pic>
        <p:nvPicPr>
          <p:cNvPr id="8" name="Picture 2" descr="\\172.16.3.215\data4\Graphics\Powerpoint\WILEY WORK\GILAT\Final Files\ch02\gilat_3e_eq_02_44.jpg"/>
          <p:cNvPicPr>
            <a:picLocks noChangeAspect="1" noChangeArrowheads="1"/>
          </p:cNvPicPr>
          <p:nvPr/>
        </p:nvPicPr>
        <p:blipFill>
          <a:blip r:embed="rId4"/>
          <a:stretch>
            <a:fillRect/>
          </a:stretch>
        </p:blipFill>
        <p:spPr bwMode="auto">
          <a:xfrm>
            <a:off x="655308" y="2657618"/>
            <a:ext cx="6945220" cy="734209"/>
          </a:xfrm>
          <a:prstGeom prst="rect">
            <a:avLst/>
          </a:prstGeom>
          <a:noFill/>
        </p:spPr>
      </p:pic>
    </p:spTree>
    <p:extLst>
      <p:ext uri="{BB962C8B-B14F-4D97-AF65-F5344CB8AC3E}">
        <p14:creationId xmlns:p14="http://schemas.microsoft.com/office/powerpoint/2010/main" val="146983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endParaRPr lang="en-US" b="1" i="1" dirty="0"/>
              </a:p>
              <a:p>
                <a:pPr marL="45720" indent="0">
                  <a:buNone/>
                </a:pPr>
                <a:r>
                  <a:rPr lang="en-US" dirty="0"/>
                  <a:t>The </a:t>
                </a:r>
                <a:r>
                  <a:rPr lang="en-US" dirty="0" err="1"/>
                  <a:t>Jacobian</a:t>
                </a:r>
                <a:r>
                  <a:rPr lang="en-US" dirty="0"/>
                  <a:t> is a quantity that arises when solving systems of non-linear equations. Given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𝑓</m:t>
                        </m:r>
                      </m:e>
                      <m:sub>
                        <m:r>
                          <a:rPr lang="en-GB" b="0" i="1" smtClean="0">
                            <a:latin typeface="Cambria Math" charset="0"/>
                          </a:rPr>
                          <m:t>2</m:t>
                        </m:r>
                      </m:sub>
                    </m:sSub>
                    <m:d>
                      <m:dPr>
                        <m:ctrlPr>
                          <a:rPr lang="en-GB" i="1">
                            <a:latin typeface="Cambria Math" panose="02040503050406030204" pitchFamily="18" charset="0"/>
                          </a:rPr>
                        </m:ctrlPr>
                      </m:dPr>
                      <m:e>
                        <m:r>
                          <a:rPr lang="en-GB" i="1">
                            <a:latin typeface="Cambria Math" charset="0"/>
                          </a:rPr>
                          <m:t>𝑥</m:t>
                        </m:r>
                        <m:r>
                          <a:rPr lang="en-GB" i="1">
                            <a:latin typeface="Cambria Math" charset="0"/>
                          </a:rPr>
                          <m:t>,</m:t>
                        </m:r>
                        <m:r>
                          <a:rPr lang="en-GB" i="1">
                            <a:latin typeface="Cambria Math" charset="0"/>
                          </a:rPr>
                          <m:t>𝑦</m:t>
                        </m:r>
                      </m:e>
                    </m:d>
                    <m:r>
                      <a:rPr lang="en-GB" i="1">
                        <a:latin typeface="Cambria Math" charset="0"/>
                      </a:rPr>
                      <m:t>=</m:t>
                    </m:r>
                    <m:r>
                      <a:rPr lang="en-GB" b="0" i="1" smtClean="0">
                        <a:latin typeface="Cambria Math" charset="0"/>
                      </a:rPr>
                      <m:t>𝑏</m:t>
                    </m:r>
                  </m:oMath>
                </a14:m>
                <a:r>
                  <a:rPr lang="en-US" dirty="0"/>
                  <a:t> (where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 then the </a:t>
                </a:r>
                <a:r>
                  <a:rPr lang="en-US" dirty="0" err="1"/>
                  <a:t>Jacobian</a:t>
                </a:r>
                <a:r>
                  <a:rPr lang="en-US" dirty="0"/>
                  <a:t> matrix (given here for a </a:t>
                </a:r>
                <a14:m>
                  <m:oMath xmlns:m="http://schemas.openxmlformats.org/officeDocument/2006/math">
                    <m:r>
                      <a:rPr lang="en-GB" b="0" i="1" smtClean="0">
                        <a:latin typeface="Cambria Math" charset="0"/>
                      </a:rPr>
                      <m:t>2</m:t>
                    </m:r>
                    <m:r>
                      <a:rPr lang="en-GB" b="0" i="1" smtClean="0">
                        <a:latin typeface="Cambria Math" charset="0"/>
                        <a:ea typeface="Cambria Math" charset="0"/>
                        <a:cs typeface="Cambria Math" charset="0"/>
                      </a:rPr>
                      <m:t>×2</m:t>
                    </m:r>
                  </m:oMath>
                </a14:m>
                <a:r>
                  <a:rPr lang="en-US" dirty="0"/>
                  <a:t> matrix)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a:t>
                </a:r>
                <a:r>
                  <a:rPr lang="en-US" dirty="0" err="1"/>
                  <a:t>Jacobian</a:t>
                </a:r>
                <a:r>
                  <a:rPr lang="en-US" dirty="0"/>
                  <a:t> determinant or simply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1.jpg"/>
          <p:cNvPicPr>
            <a:picLocks noChangeAspect="1" noChangeArrowheads="1"/>
          </p:cNvPicPr>
          <p:nvPr/>
        </p:nvPicPr>
        <p:blipFill>
          <a:blip r:embed="rId3"/>
          <a:stretch>
            <a:fillRect/>
          </a:stretch>
        </p:blipFill>
        <p:spPr bwMode="auto">
          <a:xfrm>
            <a:off x="677334" y="2927338"/>
            <a:ext cx="4315459" cy="1214493"/>
          </a:xfrm>
          <a:prstGeom prst="rect">
            <a:avLst/>
          </a:prstGeom>
          <a:noFill/>
        </p:spPr>
      </p:pic>
      <p:pic>
        <p:nvPicPr>
          <p:cNvPr id="5" name="Picture 2" descr="\\172.16.3.215\data4\Graphics\Powerpoint\WILEY WORK\GILAT\Final Files\ch02\gilat_3e_eq_02_72.jpg"/>
          <p:cNvPicPr>
            <a:picLocks noChangeAspect="1" noChangeArrowheads="1"/>
          </p:cNvPicPr>
          <p:nvPr/>
        </p:nvPicPr>
        <p:blipFill>
          <a:blip r:embed="rId4"/>
          <a:stretch>
            <a:fillRect/>
          </a:stretch>
        </p:blipFill>
        <p:spPr bwMode="auto">
          <a:xfrm>
            <a:off x="677334" y="5114541"/>
            <a:ext cx="6111393" cy="1222212"/>
          </a:xfrm>
          <a:prstGeom prst="rect">
            <a:avLst/>
          </a:prstGeom>
          <a:noFill/>
        </p:spPr>
      </p:pic>
    </p:spTree>
    <p:extLst>
      <p:ext uri="{BB962C8B-B14F-4D97-AF65-F5344CB8AC3E}">
        <p14:creationId xmlns:p14="http://schemas.microsoft.com/office/powerpoint/2010/main" val="631704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This system of equations can then be solved using Cramer’s Rule: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p:txBody>
      </p:sp>
      <p:pic>
        <p:nvPicPr>
          <p:cNvPr id="7" name="Picture 2" descr="\\172.16.3.215\data4\Graphics\Powerpoint\WILEY WORK\GILAT\Final Files\ch03\gilat_3e_eq_03_45.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90880" y="2398904"/>
            <a:ext cx="6347460" cy="992923"/>
          </a:xfrm>
          <a:prstGeom prst="rect">
            <a:avLst/>
          </a:prstGeom>
          <a:noFill/>
        </p:spPr>
      </p:pic>
      <p:pic>
        <p:nvPicPr>
          <p:cNvPr id="8" name="Picture 2" descr="\\172.16.3.215\data4\Graphics\Powerpoint\WILEY WORK\GILAT\Final Files\ch03\gilat_3e_eq_03_46.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90880" y="3585041"/>
            <a:ext cx="6381327" cy="943524"/>
          </a:xfrm>
          <a:prstGeom prst="rect">
            <a:avLst/>
          </a:prstGeom>
          <a:noFill/>
        </p:spPr>
      </p:pic>
      <p:pic>
        <p:nvPicPr>
          <p:cNvPr id="9" name="Picture 2" descr="\\172.16.3.215\data4\Graphics\Powerpoint\WILEY WORK\GILAT\Final Files\ch03\gilat_3e_eq_03_47.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90880" y="5296323"/>
            <a:ext cx="5453380" cy="1363345"/>
          </a:xfrm>
          <a:prstGeom prst="rect">
            <a:avLst/>
          </a:prstGeom>
          <a:noFill/>
        </p:spPr>
      </p:pic>
    </p:spTree>
    <p:extLst>
      <p:ext uri="{BB962C8B-B14F-4D97-AF65-F5344CB8AC3E}">
        <p14:creationId xmlns:p14="http://schemas.microsoft.com/office/powerpoint/2010/main" val="1266235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Then:</a:t>
                </a:r>
              </a:p>
              <a:p>
                <a:pPr marL="45720" indent="0">
                  <a:buNone/>
                </a:pPr>
                <a:endParaRPr lang="en-US" dirty="0"/>
              </a:p>
              <a:p>
                <a:pPr marL="45720" indent="0">
                  <a:buNone/>
                </a:pPr>
                <a:endParaRPr lang="en-US" dirty="0"/>
              </a:p>
              <a:p>
                <a:pPr marL="45720" indent="0">
                  <a:buNone/>
                </a:pPr>
                <a:endParaRPr lang="en-US" b="1" i="1" dirty="0"/>
              </a:p>
              <a:p>
                <a:pPr marL="45720" indent="0">
                  <a:buNone/>
                </a:pPr>
                <a:r>
                  <a:rPr lang="en-US" dirty="0"/>
                  <a:t>Note that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2</m:t>
                        </m:r>
                      </m:sub>
                    </m:sSub>
                  </m:oMath>
                </a14:m>
                <a:r>
                  <a:rPr lang="en-US" dirty="0"/>
                  <a:t> obtained here are not exactly the true solutions since we truncated the Taylor Series. A new estimate can be obtained by repeating the process using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2</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i="1">
                            <a:latin typeface="Cambria Math" charset="0"/>
                          </a:rPr>
                          <m:t>2</m:t>
                        </m:r>
                      </m:sub>
                    </m:sSub>
                  </m:oMath>
                </a14:m>
                <a:r>
                  <a:rPr lang="en-US" dirty="0"/>
                  <a:t> as the new starting point and continuing the process until a desired accuracy is reached.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27"/>
                </a:stretch>
              </a:blipFill>
            </p:spPr>
            <p:txBody>
              <a:bodyPr/>
              <a:lstStyle/>
              <a:p>
                <a:r>
                  <a:rPr lang="en-US">
                    <a:noFill/>
                  </a:rPr>
                  <a:t> </a:t>
                </a:r>
              </a:p>
            </p:txBody>
          </p:sp>
        </mc:Fallback>
      </mc:AlternateContent>
      <p:pic>
        <p:nvPicPr>
          <p:cNvPr id="4" name="Picture 2" descr="\\172.16.3.215\data4\Graphics\Powerpoint\WILEY WORK\GILAT\Final Files\ch03\gilat_3e_eq_03_48.jpg"/>
          <p:cNvPicPr>
            <a:picLocks noChangeAspect="1" noChangeArrowheads="1"/>
          </p:cNvPicPr>
          <p:nvPr/>
        </p:nvPicPr>
        <p:blipFill>
          <a:blip r:embed="rId3"/>
          <a:stretch>
            <a:fillRect/>
          </a:stretch>
        </p:blipFill>
        <p:spPr bwMode="auto">
          <a:xfrm>
            <a:off x="697652" y="2039366"/>
            <a:ext cx="5405967" cy="725944"/>
          </a:xfrm>
          <a:prstGeom prst="rect">
            <a:avLst/>
          </a:prstGeom>
          <a:noFill/>
        </p:spPr>
      </p:pic>
    </p:spTree>
    <p:extLst>
      <p:ext uri="{BB962C8B-B14F-4D97-AF65-F5344CB8AC3E}">
        <p14:creationId xmlns:p14="http://schemas.microsoft.com/office/powerpoint/2010/main" val="150517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Newton’s Method can be </a:t>
                </a:r>
                <a:r>
                  <a:rPr lang="en-US" dirty="0" err="1"/>
                  <a:t>generalised</a:t>
                </a:r>
                <a:r>
                  <a:rPr lang="en-US" dirty="0"/>
                  <a:t> for a system of </a:t>
                </a:r>
                <a14:m>
                  <m:oMath xmlns:m="http://schemas.openxmlformats.org/officeDocument/2006/math">
                    <m:r>
                      <a:rPr lang="en-GB" b="0" i="1" smtClean="0">
                        <a:latin typeface="Cambria Math" charset="0"/>
                      </a:rPr>
                      <m:t>𝑛</m:t>
                    </m:r>
                  </m:oMath>
                </a14:m>
                <a:r>
                  <a:rPr lang="en-US" dirty="0"/>
                  <a:t> nonlinear equations which have the form:</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which gives: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655"/>
                </a:stretch>
              </a:blipFill>
            </p:spPr>
            <p:txBody>
              <a:bodyPr/>
              <a:lstStyle/>
              <a:p>
                <a:r>
                  <a:rPr lang="en-US">
                    <a:noFill/>
                  </a:rPr>
                  <a:t> </a:t>
                </a:r>
              </a:p>
            </p:txBody>
          </p:sp>
        </mc:Fallback>
      </mc:AlternateContent>
      <p:pic>
        <p:nvPicPr>
          <p:cNvPr id="4" name="Picture 2" descr="\\172.16.3.215\data4\Graphics\Powerpoint\WILEY WORK\GILAT\Final Files\ch03\gilat_3e_eq_03_54.jpg"/>
          <p:cNvPicPr>
            <a:picLocks noChangeAspect="1" noChangeArrowheads="1"/>
          </p:cNvPicPr>
          <p:nvPr/>
        </p:nvPicPr>
        <p:blipFill>
          <a:blip r:embed="rId4"/>
          <a:stretch>
            <a:fillRect/>
          </a:stretch>
        </p:blipFill>
        <p:spPr bwMode="auto">
          <a:xfrm>
            <a:off x="663787" y="2276549"/>
            <a:ext cx="4884418" cy="1329259"/>
          </a:xfrm>
          <a:prstGeom prst="rect">
            <a:avLst/>
          </a:prstGeom>
          <a:noFill/>
        </p:spPr>
      </p:pic>
      <p:pic>
        <p:nvPicPr>
          <p:cNvPr id="5" name="Picture 2" descr="\\172.16.3.215\data4\Graphics\Powerpoint\WILEY WORK\GILAT\Final Files\ch03\gilat_3e_eq_03_55.jpg"/>
          <p:cNvPicPr>
            <a:picLocks noChangeAspect="1" noChangeArrowheads="1"/>
          </p:cNvPicPr>
          <p:nvPr/>
        </p:nvPicPr>
        <p:blipFill>
          <a:blip r:embed="rId5">
            <a:duotone>
              <a:prstClr val="black"/>
              <a:schemeClr val="accent3">
                <a:tint val="45000"/>
                <a:satMod val="400000"/>
              </a:schemeClr>
            </a:duotone>
          </a:blip>
          <a:stretch>
            <a:fillRect/>
          </a:stretch>
        </p:blipFill>
        <p:spPr bwMode="auto">
          <a:xfrm>
            <a:off x="663787" y="4470719"/>
            <a:ext cx="4273998" cy="1889718"/>
          </a:xfrm>
          <a:prstGeom prst="rect">
            <a:avLst/>
          </a:prstGeom>
          <a:noFill/>
        </p:spPr>
      </p:pic>
    </p:spTree>
    <p:extLst>
      <p:ext uri="{BB962C8B-B14F-4D97-AF65-F5344CB8AC3E}">
        <p14:creationId xmlns:p14="http://schemas.microsoft.com/office/powerpoint/2010/main" val="1983690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Algorithm:</a:t>
                </a:r>
              </a:p>
              <a:p>
                <a:pPr marL="45720" indent="0">
                  <a:buNone/>
                </a:pPr>
                <a:endParaRPr lang="en-US" dirty="0"/>
              </a:p>
              <a:p>
                <a:pPr marL="45720" indent="0">
                  <a:buNone/>
                </a:pPr>
                <a:r>
                  <a:rPr lang="en-US" dirty="0"/>
                  <a:t>1.	Estimate an initial solution.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r>
                          <a:rPr lang="en-GB" b="0" i="1" smtClean="0">
                            <a:latin typeface="Cambria Math" charset="0"/>
                          </a:rPr>
                          <m:t>𝑖</m:t>
                        </m:r>
                      </m:sub>
                    </m:sSub>
                    <m:r>
                      <a:rPr lang="en-GB" b="0" i="1" smtClean="0">
                        <a:latin typeface="Cambria Math" charset="0"/>
                      </a:rPr>
                      <m:t>,</m:t>
                    </m:r>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2</m:t>
                        </m:r>
                        <m:r>
                          <a:rPr lang="en-GB" i="1">
                            <a:latin typeface="Cambria Math" charset="0"/>
                          </a:rPr>
                          <m:t>,</m:t>
                        </m:r>
                        <m:r>
                          <a:rPr lang="en-GB" i="1">
                            <a:latin typeface="Cambria Math" charset="0"/>
                          </a:rPr>
                          <m:t>𝑖</m:t>
                        </m:r>
                      </m:sub>
                    </m:sSub>
                    <m:r>
                      <a:rPr lang="en-GB" i="1">
                        <a:latin typeface="Cambria Math" charset="0"/>
                      </a:rPr>
                      <m:t>,</m:t>
                    </m:r>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3</m:t>
                        </m:r>
                        <m:r>
                          <a:rPr lang="en-GB" i="1">
                            <a:latin typeface="Cambria Math" charset="0"/>
                          </a:rPr>
                          <m:t>,</m:t>
                        </m:r>
                        <m:r>
                          <a:rPr lang="en-GB" i="1">
                            <a:latin typeface="Cambria Math" charset="0"/>
                          </a:rPr>
                          <m:t>𝑖</m:t>
                        </m:r>
                      </m:sub>
                    </m:sSub>
                    <m:r>
                      <a:rPr lang="en-GB" b="0" i="1" smtClean="0">
                        <a:latin typeface="Cambria Math" charset="0"/>
                      </a:rPr>
                      <m:t> …</m:t>
                    </m:r>
                  </m:oMath>
                </a14:m>
                <a:endParaRPr lang="en-US" dirty="0"/>
              </a:p>
              <a:p>
                <a:pPr marL="45720" indent="0">
                  <a:buNone/>
                </a:pPr>
                <a:r>
                  <a:rPr lang="en-US" dirty="0"/>
                  <a:t>2.	Solve Equation (3.55) for </a:t>
                </a:r>
                <a14:m>
                  <m:oMath xmlns:m="http://schemas.openxmlformats.org/officeDocument/2006/math">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1</m:t>
                        </m:r>
                      </m:sub>
                    </m:sSub>
                    <m:r>
                      <a:rPr lang="en-GB"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3</m:t>
                        </m:r>
                      </m:sub>
                    </m:sSub>
                    <m:r>
                      <a:rPr lang="en-GB" b="0" i="1" smtClean="0">
                        <a:latin typeface="Cambria Math" charset="0"/>
                        <a:ea typeface="Cambria Math" charset="0"/>
                        <a:cs typeface="Cambria Math" charset="0"/>
                      </a:rPr>
                      <m:t> …</m:t>
                    </m:r>
                  </m:oMath>
                </a14:m>
                <a:r>
                  <a:rPr lang="en-US" dirty="0"/>
                  <a:t> </a:t>
                </a:r>
              </a:p>
              <a:p>
                <a:pPr marL="45720" indent="0">
                  <a:buNone/>
                </a:pPr>
                <a:r>
                  <a:rPr lang="en-US" dirty="0"/>
                  <a:t>3.	Calculate a new estimate of the solution using:</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4. 	Repeat until the desired accuracy is reached</a:t>
                </a:r>
              </a:p>
              <a:p>
                <a:pPr marL="45720" indent="0">
                  <a:buNone/>
                </a:pPr>
                <a:r>
                  <a:rPr lang="en-US" dirty="0"/>
                  <a:t>	</a:t>
                </a:r>
              </a:p>
              <a:p>
                <a:pPr marL="45720" indent="0">
                  <a:buNone/>
                </a:pPr>
                <a:endParaRPr lang="en-US" b="1" i="1" dirty="0"/>
              </a:p>
              <a:p>
                <a:pPr marL="45720" indent="0">
                  <a:buNone/>
                </a:pPr>
                <a:endParaRPr lang="en-US" b="1" i="1" dirty="0"/>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56.jpg"/>
          <p:cNvPicPr>
            <a:picLocks noChangeAspect="1" noChangeArrowheads="1"/>
          </p:cNvPicPr>
          <p:nvPr/>
        </p:nvPicPr>
        <p:blipFill>
          <a:blip r:embed="rId3"/>
          <a:stretch>
            <a:fillRect/>
          </a:stretch>
        </p:blipFill>
        <p:spPr bwMode="auto">
          <a:xfrm>
            <a:off x="1537546" y="3676334"/>
            <a:ext cx="5258380" cy="1506150"/>
          </a:xfrm>
          <a:prstGeom prst="rect">
            <a:avLst/>
          </a:prstGeom>
          <a:noFill/>
        </p:spPr>
      </p:pic>
    </p:spTree>
    <p:extLst>
      <p:ext uri="{BB962C8B-B14F-4D97-AF65-F5344CB8AC3E}">
        <p14:creationId xmlns:p14="http://schemas.microsoft.com/office/powerpoint/2010/main" val="103451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Sometimes the solution(s) can be obtained analytically (such as using the formula for solving a quadratic equation) but sometimes there is no analytic solution and the equation must be solved numerically. The following example should illustrate this. Consider the area of a segment of a circle of radius </a:t>
                </a:r>
                <a14:m>
                  <m:oMath xmlns:m="http://schemas.openxmlformats.org/officeDocument/2006/math">
                    <m:r>
                      <a:rPr lang="en-GB" b="0" i="1" smtClean="0">
                        <a:latin typeface="Cambria Math" charset="0"/>
                        <a:ea typeface="Arial" charset="0"/>
                        <a:cs typeface="Arial" charset="0"/>
                      </a:rPr>
                      <m:t>𝑟</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3\gilat_3e_fig_03_3_2.jpg"/>
          <p:cNvPicPr>
            <a:picLocks noChangeAspect="1" noChangeArrowheads="1"/>
          </p:cNvPicPr>
          <p:nvPr/>
        </p:nvPicPr>
        <p:blipFill>
          <a:blip r:embed="rId3"/>
          <a:srcRect/>
          <a:stretch>
            <a:fillRect/>
          </a:stretch>
        </p:blipFill>
        <p:spPr bwMode="auto">
          <a:xfrm>
            <a:off x="2822579" y="4326547"/>
            <a:ext cx="3056602" cy="2170210"/>
          </a:xfrm>
          <a:prstGeom prst="rect">
            <a:avLst/>
          </a:prstGeom>
          <a:noFill/>
        </p:spPr>
      </p:pic>
      <p:pic>
        <p:nvPicPr>
          <p:cNvPr id="5" name="Picture 2" descr="\\172.16.3.215\data4\Graphics\Powerpoint\WILEY WORK\GILAT\Final Files\ch03\gilat_3e_eq_03_02.jpg"/>
          <p:cNvPicPr>
            <a:picLocks noChangeAspect="1" noChangeArrowheads="1"/>
          </p:cNvPicPr>
          <p:nvPr/>
        </p:nvPicPr>
        <p:blipFill>
          <a:blip r:embed="rId4"/>
          <a:stretch>
            <a:fillRect/>
          </a:stretch>
        </p:blipFill>
        <p:spPr bwMode="auto">
          <a:xfrm>
            <a:off x="657014" y="3294600"/>
            <a:ext cx="6123940" cy="594896"/>
          </a:xfrm>
          <a:prstGeom prst="rect">
            <a:avLst/>
          </a:prstGeom>
          <a:noFill/>
        </p:spPr>
      </p:pic>
    </p:spTree>
    <p:extLst>
      <p:ext uri="{BB962C8B-B14F-4D97-AF65-F5344CB8AC3E}">
        <p14:creationId xmlns:p14="http://schemas.microsoft.com/office/powerpoint/2010/main" val="1303578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endParaRPr lang="en-US" dirty="0"/>
          </a:p>
          <a:p>
            <a:pPr marL="45720" indent="0">
              <a:buNone/>
            </a:pPr>
            <a:r>
              <a:rPr lang="en-US" dirty="0"/>
              <a:t>Newton’s Method does not necessarily converge but when it does it does so quickly. The method will likely converge if the functions and their derivatives are continuous and bounded near the solution. Also the </a:t>
            </a:r>
            <a:r>
              <a:rPr lang="en-US" dirty="0" err="1"/>
              <a:t>Jacobian</a:t>
            </a:r>
            <a:r>
              <a:rPr lang="en-US" dirty="0"/>
              <a:t> must be non-zero and the initial estimates must be close to the solution.</a:t>
            </a:r>
          </a:p>
        </p:txBody>
      </p:sp>
    </p:spTree>
    <p:extLst>
      <p:ext uri="{BB962C8B-B14F-4D97-AF65-F5344CB8AC3E}">
        <p14:creationId xmlns:p14="http://schemas.microsoft.com/office/powerpoint/2010/main" val="177547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56988" r="5880" b="10321"/>
          <a:stretch/>
        </p:blipFill>
        <p:spPr>
          <a:xfrm>
            <a:off x="154732" y="1149853"/>
            <a:ext cx="4389120" cy="224197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46222" r="12549" b="9630"/>
          <a:stretch/>
        </p:blipFill>
        <p:spPr>
          <a:xfrm>
            <a:off x="4714168" y="1149853"/>
            <a:ext cx="4362028" cy="302768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081" t="8592" r="6126" b="78371"/>
          <a:stretch/>
        </p:blipFill>
        <p:spPr>
          <a:xfrm>
            <a:off x="4700623" y="4177533"/>
            <a:ext cx="4375573" cy="89408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782" t="8691" r="12302" b="54074"/>
          <a:stretch/>
        </p:blipFill>
        <p:spPr>
          <a:xfrm>
            <a:off x="154732" y="3391827"/>
            <a:ext cx="4382347" cy="2553547"/>
          </a:xfrm>
          <a:prstGeom prst="rect">
            <a:avLst/>
          </a:prstGeom>
        </p:spPr>
      </p:pic>
    </p:spTree>
    <p:extLst>
      <p:ext uri="{BB962C8B-B14F-4D97-AF65-F5344CB8AC3E}">
        <p14:creationId xmlns:p14="http://schemas.microsoft.com/office/powerpoint/2010/main" val="141132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Algorithm: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1.	We begin with:</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We write: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4" name="Picture 2" descr="\\172.16.3.215\data4\Graphics\Powerpoint\WILEY WORK\GILAT\Final Files\ch03\gilat_3e_eq_03_57.jpg"/>
          <p:cNvPicPr>
            <a:picLocks noChangeAspect="1" noChangeArrowheads="1"/>
          </p:cNvPicPr>
          <p:nvPr/>
        </p:nvPicPr>
        <p:blipFill>
          <a:blip r:embed="rId2"/>
          <a:stretch>
            <a:fillRect/>
          </a:stretch>
        </p:blipFill>
        <p:spPr bwMode="auto">
          <a:xfrm>
            <a:off x="1551092" y="2386811"/>
            <a:ext cx="5100141" cy="1384323"/>
          </a:xfrm>
          <a:prstGeom prst="rect">
            <a:avLst/>
          </a:prstGeom>
          <a:noFill/>
        </p:spPr>
      </p:pic>
      <p:pic>
        <p:nvPicPr>
          <p:cNvPr id="5" name="Picture 2" descr="\\172.16.3.215\data4\Graphics\Powerpoint\WILEY WORK\GILAT\Final Files\ch03\gilat_3e_eq_03_58.jpg"/>
          <p:cNvPicPr>
            <a:picLocks noChangeAspect="1" noChangeArrowheads="1"/>
          </p:cNvPicPr>
          <p:nvPr/>
        </p:nvPicPr>
        <p:blipFill>
          <a:blip r:embed="rId3"/>
          <a:stretch>
            <a:fillRect/>
          </a:stretch>
        </p:blipFill>
        <p:spPr bwMode="auto">
          <a:xfrm>
            <a:off x="1551092" y="4466650"/>
            <a:ext cx="5167837" cy="1443303"/>
          </a:xfrm>
          <a:prstGeom prst="rect">
            <a:avLst/>
          </a:prstGeom>
          <a:noFill/>
        </p:spPr>
      </p:pic>
    </p:spTree>
    <p:extLst>
      <p:ext uri="{BB962C8B-B14F-4D97-AF65-F5344CB8AC3E}">
        <p14:creationId xmlns:p14="http://schemas.microsoft.com/office/powerpoint/2010/main" val="767066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3.	We then choose an initial estimate for the solution: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1,1</m:t>
                        </m:r>
                      </m:sub>
                    </m:sSub>
                  </m:oMath>
                </a14:m>
                <a:r>
                  <a:rPr lang="en-US" dirty="0">
                    <a:latin typeface="Arial" charset="0"/>
                    <a:ea typeface="Arial" charset="0"/>
                    <a:cs typeface="Arial" charset="0"/>
                  </a:rPr>
                  <a: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r>
                          <a:rPr lang="en-GB" i="1">
                            <a:latin typeface="Cambria Math" charset="0"/>
                            <a:ea typeface="Arial" charset="0"/>
                            <a:cs typeface="Arial" charset="0"/>
                          </a:rPr>
                          <m:t>,1</m:t>
                        </m:r>
                      </m:sub>
                    </m:sSub>
                  </m:oMath>
                </a14:m>
                <a:r>
                  <a:rPr lang="en-US" dirty="0">
                    <a:latin typeface="Arial" charset="0"/>
                    <a:ea typeface="Arial" charset="0"/>
                    <a:cs typeface="Arial" charset="0"/>
                  </a:rPr>
                  <a: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r>
                          <a:rPr lang="en-GB" i="1">
                            <a:latin typeface="Cambria Math" charset="0"/>
                            <a:ea typeface="Arial" charset="0"/>
                            <a:cs typeface="Arial" charset="0"/>
                          </a:rPr>
                          <m:t>,1</m:t>
                        </m:r>
                      </m:sub>
                    </m:sSub>
                    <m:r>
                      <a:rPr lang="en-GB" b="0" i="0" smtClean="0">
                        <a:latin typeface="Cambria Math" charset="0"/>
                        <a:ea typeface="Arial" charset="0"/>
                        <a:cs typeface="Arial" charset="0"/>
                      </a:rPr>
                      <m:t>, …</m:t>
                    </m:r>
                  </m:oMath>
                </a14:m>
                <a:r>
                  <a:rPr lang="en-US" dirty="0">
                    <a:latin typeface="Arial" charset="0"/>
                    <a:ea typeface="Arial" charset="0"/>
                    <a:cs typeface="Arial" charset="0"/>
                  </a:rPr>
                  <a:t> which is substituted into the </a:t>
                </a:r>
                <a:r>
                  <a:rPr lang="en-US" dirty="0" err="1">
                    <a:latin typeface="Arial" charset="0"/>
                    <a:ea typeface="Arial" charset="0"/>
                    <a:cs typeface="Arial" charset="0"/>
                  </a:rPr>
                  <a:t>r.h.s</a:t>
                </a:r>
                <a:r>
                  <a:rPr lang="en-US" dirty="0">
                    <a:latin typeface="Arial" charset="0"/>
                    <a:ea typeface="Arial" charset="0"/>
                    <a:cs typeface="Arial" charset="0"/>
                  </a:rPr>
                  <a:t>. of Equation 	(3.58). The </a:t>
                </a:r>
                <a:r>
                  <a:rPr lang="en-US" dirty="0" err="1">
                    <a:latin typeface="Arial" charset="0"/>
                    <a:ea typeface="Arial" charset="0"/>
                    <a:cs typeface="Arial" charset="0"/>
                  </a:rPr>
                  <a:t>l.h.s</a:t>
                </a:r>
                <a:r>
                  <a:rPr lang="en-US" dirty="0">
                    <a:latin typeface="Arial" charset="0"/>
                    <a:ea typeface="Arial" charset="0"/>
                    <a:cs typeface="Arial" charset="0"/>
                  </a:rPr>
                  <a:t>. is our new second estimate of the 	solution. </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We continue this process until a desired accuracy is 	reached.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39273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Fixed Point Iteration Method will converge under the following sufficient but not necessary conditions: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1. 	If the functions, </a:t>
                </a:r>
                <a14:m>
                  <m:oMath xmlns:m="http://schemas.openxmlformats.org/officeDocument/2006/math">
                    <m:r>
                      <a:rPr lang="en-GB" b="0" i="1" smtClean="0">
                        <a:latin typeface="Cambria Math" charset="0"/>
                        <a:ea typeface="Arial" charset="0"/>
                        <a:cs typeface="Arial" charset="0"/>
                      </a:rPr>
                      <m:t>𝑔</m:t>
                    </m:r>
                  </m:oMath>
                </a14:m>
                <a:r>
                  <a:rPr lang="en-US" dirty="0">
                    <a:latin typeface="Arial" charset="0"/>
                    <a:ea typeface="Arial" charset="0"/>
                    <a:cs typeface="Arial" charset="0"/>
                  </a:rPr>
                  <a:t>, and their derivatives are continuous 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If </a:t>
                </a:r>
                <a14:m>
                  <m:oMath xmlns:m="http://schemas.openxmlformats.org/officeDocument/2006/math">
                    <m:nary>
                      <m:naryPr>
                        <m:chr m:val="∑"/>
                        <m:supHide m:val="on"/>
                        <m:ctrlPr>
                          <a:rPr lang="en-US" i="1" smtClean="0">
                            <a:latin typeface="Cambria Math" panose="02040503050406030204" pitchFamily="18" charset="0"/>
                            <a:ea typeface="Arial" charset="0"/>
                            <a:cs typeface="Arial" charset="0"/>
                          </a:rPr>
                        </m:ctrlPr>
                      </m:naryPr>
                      <m:sub>
                        <m:r>
                          <m:rPr>
                            <m:brk m:alnAt="7"/>
                          </m:rPr>
                          <a:rPr lang="en-GB" b="0" i="1" smtClean="0">
                            <a:latin typeface="Cambria Math" charset="0"/>
                            <a:ea typeface="Arial" charset="0"/>
                            <a:cs typeface="Arial" charset="0"/>
                          </a:rPr>
                          <m:t>𝑖</m:t>
                        </m:r>
                      </m:sub>
                      <m:sup/>
                      <m:e>
                        <m:d>
                          <m:dPr>
                            <m:begChr m:val="|"/>
                            <m:endChr m:val="|"/>
                            <m:ctrlPr>
                              <a:rPr lang="hr-HR" i="1">
                                <a:latin typeface="Cambria Math" panose="02040503050406030204" pitchFamily="18" charset="0"/>
                                <a:ea typeface="Arial" charset="0"/>
                                <a:cs typeface="Arial" charset="0"/>
                              </a:rPr>
                            </m:ctrlPr>
                          </m:dPr>
                          <m:e>
                            <m:f>
                              <m:fPr>
                                <m:ctrlPr>
                                  <a:rPr lang="en-US" i="1">
                                    <a:latin typeface="Cambria Math" panose="02040503050406030204" pitchFamily="18" charset="0"/>
                                    <a:ea typeface="Arial" charset="0"/>
                                    <a:cs typeface="Arial" charset="0"/>
                                  </a:rPr>
                                </m:ctrlPr>
                              </m:fPr>
                              <m:num>
                                <m:r>
                                  <a:rPr lang="en-US"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𝑔</m:t>
                                    </m:r>
                                  </m:e>
                                  <m:sub>
                                    <m:r>
                                      <a:rPr lang="en-GB" i="1">
                                        <a:latin typeface="Cambria Math" charset="0"/>
                                        <a:ea typeface="Arial" charset="0"/>
                                        <a:cs typeface="Arial" charset="0"/>
                                      </a:rPr>
                                      <m:t>𝑛</m:t>
                                    </m:r>
                                  </m:sub>
                                </m:sSub>
                              </m:num>
                              <m:den>
                                <m:r>
                                  <a:rPr lang="en-US"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den>
                            </m:f>
                          </m:e>
                        </m:d>
                      </m:e>
                    </m:nary>
                    <m:r>
                      <a:rPr lang="en-GB" b="0" i="1" smtClean="0">
                        <a:latin typeface="Cambria Math" charset="0"/>
                        <a:ea typeface="Arial" charset="0"/>
                        <a:cs typeface="Arial" charset="0"/>
                      </a:rPr>
                      <m:t>≤1</m:t>
                    </m:r>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The initial estimate is close to </a:t>
                </a:r>
                <a:r>
                  <a:rPr lang="en-US">
                    <a:latin typeface="Arial" charset="0"/>
                    <a:ea typeface="Arial" charset="0"/>
                    <a:cs typeface="Arial" charset="0"/>
                  </a:rPr>
                  <a:t>the solution.</a:t>
                </a: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15505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Recommended Problems: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Problems to be solved by hand (do at least 2):</a:t>
            </a:r>
          </a:p>
          <a:p>
            <a:pPr marL="45720" indent="0">
              <a:buNone/>
            </a:pPr>
            <a:r>
              <a:rPr lang="en-US" dirty="0">
                <a:latin typeface="Arial" charset="0"/>
                <a:ea typeface="Arial" charset="0"/>
                <a:cs typeface="Arial" charset="0"/>
              </a:rPr>
              <a:t>3.2, 3.8, 3.14 </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to be programmed in MATLAB:</a:t>
            </a:r>
          </a:p>
          <a:p>
            <a:pPr marL="45720" indent="0">
              <a:buNone/>
            </a:pPr>
            <a:r>
              <a:rPr lang="en-US" dirty="0">
                <a:latin typeface="Arial" charset="0"/>
                <a:ea typeface="Arial" charset="0"/>
                <a:cs typeface="Arial" charset="0"/>
              </a:rPr>
              <a:t>3.26</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in math, science and engineering:</a:t>
            </a:r>
          </a:p>
          <a:p>
            <a:pPr marL="45720" indent="0">
              <a:buNone/>
            </a:pPr>
            <a:r>
              <a:rPr lang="en-US" dirty="0">
                <a:latin typeface="Arial" charset="0"/>
                <a:ea typeface="Arial" charset="0"/>
                <a:cs typeface="Arial" charset="0"/>
              </a:rPr>
              <a:t>3.27 (you may use only (b</a:t>
            </a:r>
            <a:r>
              <a:rPr lang="en-US">
                <a:latin typeface="Arial" charset="0"/>
                <a:ea typeface="Arial" charset="0"/>
                <a:cs typeface="Arial" charset="0"/>
              </a:rPr>
              <a:t>)) </a:t>
            </a: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You should pick out problems that you find interesting/challenging and do these too.</a:t>
            </a:r>
          </a:p>
        </p:txBody>
      </p:sp>
    </p:spTree>
    <p:extLst>
      <p:ext uri="{BB962C8B-B14F-4D97-AF65-F5344CB8AC3E}">
        <p14:creationId xmlns:p14="http://schemas.microsoft.com/office/powerpoint/2010/main" val="55291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p:txBody>
      </p:sp>
    </p:spTree>
    <p:extLst>
      <p:ext uri="{BB962C8B-B14F-4D97-AF65-F5344CB8AC3E}">
        <p14:creationId xmlns:p14="http://schemas.microsoft.com/office/powerpoint/2010/main" val="134424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problem is to determine </a:t>
                </a:r>
                <a14:m>
                  <m:oMath xmlns:m="http://schemas.openxmlformats.org/officeDocument/2006/math">
                    <m:r>
                      <a:rPr lang="en-US" i="1" smtClean="0">
                        <a:latin typeface="Cambria Math" charset="0"/>
                        <a:ea typeface="Cambria Math" charset="0"/>
                        <a:cs typeface="Cambria Math" charset="0"/>
                      </a:rPr>
                      <m:t>𝜃</m:t>
                    </m:r>
                  </m:oMath>
                </a14:m>
                <a:r>
                  <a:rPr lang="en-US" dirty="0">
                    <a:latin typeface="Arial" charset="0"/>
                    <a:ea typeface="Arial" charset="0"/>
                    <a:cs typeface="Arial" charset="0"/>
                  </a:rPr>
                  <a:t> where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𝐴</m:t>
                        </m:r>
                      </m:e>
                      <m:sub>
                        <m:r>
                          <a:rPr lang="en-GB" b="0" i="1" smtClean="0">
                            <a:latin typeface="Cambria Math" charset="0"/>
                            <a:ea typeface="Arial" charset="0"/>
                            <a:cs typeface="Arial" charset="0"/>
                          </a:rPr>
                          <m:t>𝑆</m:t>
                        </m:r>
                      </m:sub>
                    </m:sSub>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𝑟</m:t>
                    </m:r>
                  </m:oMath>
                </a14:m>
                <a:r>
                  <a:rPr lang="en-US" dirty="0">
                    <a:latin typeface="Arial" charset="0"/>
                    <a:ea typeface="Arial" charset="0"/>
                    <a:cs typeface="Arial" charset="0"/>
                  </a:rPr>
                  <a:t> are given. This equation is non-analytic in </a:t>
                </a:r>
                <a14:m>
                  <m:oMath xmlns:m="http://schemas.openxmlformats.org/officeDocument/2006/math">
                    <m:r>
                      <a:rPr lang="en-US" i="1">
                        <a:latin typeface="Cambria Math" charset="0"/>
                        <a:ea typeface="Cambria Math" charset="0"/>
                        <a:cs typeface="Cambria Math" charset="0"/>
                      </a:rPr>
                      <m:t>𝜃</m:t>
                    </m:r>
                  </m:oMath>
                </a14:m>
                <a:r>
                  <a:rPr lang="en-US" dirty="0"/>
                  <a:t> therefore we must use a numerical method to solve. That is to say that we use an algorithm that gives us a close but approximate solution to the problem. Lets say we have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𝐴</m:t>
                        </m:r>
                      </m:e>
                      <m:sub>
                        <m:r>
                          <a:rPr lang="en-GB" b="0" i="1" smtClean="0">
                            <a:latin typeface="Cambria Math" charset="0"/>
                          </a:rPr>
                          <m:t>𝑆</m:t>
                        </m:r>
                      </m:sub>
                    </m:sSub>
                    <m:r>
                      <a:rPr lang="en-GB" b="0" i="0" smtClean="0">
                        <a:latin typeface="Cambria Math" charset="0"/>
                      </a:rPr>
                      <m:t>=8</m:t>
                    </m:r>
                    <m:sSup>
                      <m:sSupPr>
                        <m:ctrlPr>
                          <a:rPr lang="en-GB" b="0" i="1" smtClean="0">
                            <a:latin typeface="Cambria Math" panose="02040503050406030204" pitchFamily="18" charset="0"/>
                          </a:rPr>
                        </m:ctrlPr>
                      </m:sSupPr>
                      <m:e>
                        <m:r>
                          <a:rPr lang="en-GB" b="0" i="1" smtClean="0">
                            <a:latin typeface="Cambria Math" charset="0"/>
                          </a:rPr>
                          <m:t>𝑚</m:t>
                        </m:r>
                      </m:e>
                      <m:sup>
                        <m:r>
                          <a:rPr lang="en-GB" b="0" i="1" smtClean="0">
                            <a:latin typeface="Cambria Math" charset="0"/>
                          </a:rPr>
                          <m:t>2</m:t>
                        </m:r>
                      </m:sup>
                    </m:sSup>
                  </m:oMath>
                </a14:m>
                <a:r>
                  <a:rPr lang="en-US" dirty="0"/>
                  <a:t> and </a:t>
                </a:r>
                <a14:m>
                  <m:oMath xmlns:m="http://schemas.openxmlformats.org/officeDocument/2006/math">
                    <m:r>
                      <a:rPr lang="en-GB" b="0" i="1" smtClean="0">
                        <a:latin typeface="Cambria Math" charset="0"/>
                      </a:rPr>
                      <m:t>𝑟</m:t>
                    </m:r>
                    <m:r>
                      <a:rPr lang="en-GB" b="0" i="1" smtClean="0">
                        <a:latin typeface="Cambria Math" charset="0"/>
                      </a:rPr>
                      <m:t>=3</m:t>
                    </m:r>
                    <m:r>
                      <a:rPr lang="en-GB" b="0" i="1" smtClean="0">
                        <a:latin typeface="Cambria Math" charset="0"/>
                      </a:rPr>
                      <m:t>𝑚</m:t>
                    </m:r>
                  </m:oMath>
                </a14:m>
                <a:r>
                  <a:rPr lang="en-US" dirty="0"/>
                  <a:t> then:</a:t>
                </a:r>
              </a:p>
              <a:p>
                <a:pPr marL="45720" indent="0">
                  <a:buNone/>
                </a:pPr>
                <a:endParaRPr lang="en-US" dirty="0"/>
              </a:p>
              <a:p>
                <a:pPr marL="45720" indent="0">
                  <a:buNone/>
                </a:pPr>
                <a:endParaRPr lang="en-US" dirty="0"/>
              </a:p>
              <a:p>
                <a:pPr marL="45720" indent="0">
                  <a:buNone/>
                </a:pPr>
                <a:r>
                  <a:rPr lang="en-US" dirty="0"/>
                  <a:t>The plot shows that the solution</a:t>
                </a:r>
              </a:p>
              <a:p>
                <a:pPr marL="45720" indent="0">
                  <a:buNone/>
                </a:pPr>
                <a:r>
                  <a:rPr lang="en-US" dirty="0"/>
                  <a:t>lies between 2 and 3.</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2.jpg"/>
          <p:cNvPicPr>
            <a:picLocks noChangeAspect="1" noChangeArrowheads="1"/>
          </p:cNvPicPr>
          <p:nvPr/>
        </p:nvPicPr>
        <p:blipFill>
          <a:blip r:embed="rId3"/>
          <a:stretch>
            <a:fillRect/>
          </a:stretch>
        </p:blipFill>
        <p:spPr bwMode="auto">
          <a:xfrm>
            <a:off x="663787" y="1104023"/>
            <a:ext cx="5818294" cy="565205"/>
          </a:xfrm>
          <a:prstGeom prst="rect">
            <a:avLst/>
          </a:prstGeom>
          <a:noFill/>
        </p:spPr>
      </p:pic>
      <p:pic>
        <p:nvPicPr>
          <p:cNvPr id="5" name="Picture 2" descr="\\172.16.3.215\data4\Graphics\Powerpoint\WILEY WORK\GILAT\Final Files\ch03\gilat_3e_eq_03_03.jpg"/>
          <p:cNvPicPr>
            <a:picLocks noChangeAspect="1" noChangeArrowheads="1"/>
          </p:cNvPicPr>
          <p:nvPr/>
        </p:nvPicPr>
        <p:blipFill>
          <a:blip r:embed="rId4"/>
          <a:stretch>
            <a:fillRect/>
          </a:stretch>
        </p:blipFill>
        <p:spPr bwMode="auto">
          <a:xfrm>
            <a:off x="663787" y="3763233"/>
            <a:ext cx="6638714" cy="322451"/>
          </a:xfrm>
          <a:prstGeom prst="rect">
            <a:avLst/>
          </a:prstGeom>
          <a:noFill/>
        </p:spPr>
      </p:pic>
      <p:pic>
        <p:nvPicPr>
          <p:cNvPr id="6" name="Picture 2" descr="\\172.16.3.215\data4\Graphics\Powerpoint\WILEY WORK\GILAT\Final Files\ch03\gilat_3e_fig_03_3_3.jpg"/>
          <p:cNvPicPr>
            <a:picLocks noChangeAspect="1" noChangeArrowheads="1"/>
          </p:cNvPicPr>
          <p:nvPr/>
        </p:nvPicPr>
        <p:blipFill>
          <a:blip r:embed="rId5"/>
          <a:srcRect/>
          <a:stretch>
            <a:fillRect/>
          </a:stretch>
        </p:blipFill>
        <p:spPr bwMode="auto">
          <a:xfrm>
            <a:off x="5235181" y="4399927"/>
            <a:ext cx="2769099" cy="2149887"/>
          </a:xfrm>
          <a:prstGeom prst="rect">
            <a:avLst/>
          </a:prstGeom>
          <a:noFill/>
        </p:spPr>
      </p:pic>
    </p:spTree>
    <p:extLst>
      <p:ext uri="{BB962C8B-B14F-4D97-AF65-F5344CB8AC3E}">
        <p14:creationId xmlns:p14="http://schemas.microsoft.com/office/powerpoint/2010/main" val="103462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dirty="0"/>
              </a:p>
              <a:p>
                <a:pPr marL="45720" indent="0">
                  <a:buNone/>
                </a:pPr>
                <a:endParaRPr lang="en-US" dirty="0"/>
              </a:p>
              <a:p>
                <a:pPr marL="45720" indent="0">
                  <a:buNone/>
                </a:pPr>
                <a:r>
                  <a:rPr lang="en-US" dirty="0"/>
                  <a:t>Substituting </a:t>
                </a:r>
                <a14:m>
                  <m:oMath xmlns:m="http://schemas.openxmlformats.org/officeDocument/2006/math">
                    <m:r>
                      <a:rPr lang="en-US" i="1" smtClean="0">
                        <a:latin typeface="Cambria Math" charset="0"/>
                        <a:ea typeface="Cambria Math" charset="0"/>
                        <a:cs typeface="Cambria Math" charset="0"/>
                      </a:rPr>
                      <m:t>𝜃</m:t>
                    </m:r>
                    <m:r>
                      <a:rPr lang="en-GB" b="0" i="1" smtClean="0">
                        <a:latin typeface="Cambria Math" charset="0"/>
                        <a:ea typeface="Cambria Math" charset="0"/>
                        <a:cs typeface="Cambria Math" charset="0"/>
                      </a:rPr>
                      <m:t>=2.4</m:t>
                    </m:r>
                    <m:r>
                      <a:rPr lang="en-GB" b="0" i="1" smtClean="0">
                        <a:latin typeface="Cambria Math" charset="0"/>
                        <a:ea typeface="Cambria Math" charset="0"/>
                        <a:cs typeface="Cambria Math" charset="0"/>
                      </a:rPr>
                      <m:t>𝑟𝑎𝑑</m:t>
                    </m:r>
                  </m:oMath>
                </a14:m>
                <a:r>
                  <a:rPr lang="en-US" dirty="0"/>
                  <a:t> gives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ea typeface="Cambria Math" charset="0"/>
                            <a:cs typeface="Cambria Math" charset="0"/>
                          </a:rPr>
                          <m:t>𝜃</m:t>
                        </m:r>
                      </m:e>
                    </m:d>
                    <m:r>
                      <a:rPr lang="en-GB" b="0" i="1" smtClean="0">
                        <a:latin typeface="Cambria Math" charset="0"/>
                        <a:ea typeface="Cambria Math" charset="0"/>
                        <a:cs typeface="Cambria Math" charset="0"/>
                      </a:rPr>
                      <m:t>=0.2396</m:t>
                    </m:r>
                  </m:oMath>
                </a14:m>
                <a:r>
                  <a:rPr lang="en-US" dirty="0"/>
                  <a:t>. </a:t>
                </a:r>
                <a14:m>
                  <m:oMath xmlns:m="http://schemas.openxmlformats.org/officeDocument/2006/math">
                    <m:r>
                      <a:rPr lang="en-US" i="1">
                        <a:latin typeface="Cambria Math" charset="0"/>
                        <a:ea typeface="Cambria Math" charset="0"/>
                        <a:cs typeface="Cambria Math" charset="0"/>
                      </a:rPr>
                      <m:t>𝜃</m:t>
                    </m:r>
                    <m:r>
                      <a:rPr lang="en-GB" i="1">
                        <a:latin typeface="Cambria Math" charset="0"/>
                        <a:ea typeface="Cambria Math" charset="0"/>
                        <a:cs typeface="Cambria Math" charset="0"/>
                      </a:rPr>
                      <m:t>=2.4</m:t>
                    </m:r>
                    <m:r>
                      <a:rPr lang="en-GB" b="0" i="1" smtClean="0">
                        <a:latin typeface="Cambria Math" charset="0"/>
                        <a:ea typeface="Cambria Math" charset="0"/>
                        <a:cs typeface="Cambria Math" charset="0"/>
                      </a:rPr>
                      <m:t>3</m:t>
                    </m:r>
                    <m:r>
                      <a:rPr lang="en-GB" i="1">
                        <a:latin typeface="Cambria Math" charset="0"/>
                        <a:ea typeface="Cambria Math" charset="0"/>
                        <a:cs typeface="Cambria Math" charset="0"/>
                      </a:rPr>
                      <m:t>𝑟𝑎𝑑</m:t>
                    </m:r>
                  </m:oMath>
                </a14:m>
                <a:r>
                  <a:rPr lang="en-US" dirty="0"/>
                  <a:t> gives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ea typeface="Cambria Math" charset="0"/>
                            <a:cs typeface="Cambria Math" charset="0"/>
                          </a:rPr>
                          <m:t>𝜃</m:t>
                        </m:r>
                      </m:e>
                    </m:d>
                    <m:r>
                      <a:rPr lang="en-GB" i="1">
                        <a:latin typeface="Cambria Math" charset="0"/>
                        <a:ea typeface="Cambria Math" charset="0"/>
                        <a:cs typeface="Cambria Math" charset="0"/>
                      </a:rPr>
                      <m:t>=0.</m:t>
                    </m:r>
                    <m:r>
                      <a:rPr lang="en-GB" b="0" i="1" smtClean="0">
                        <a:latin typeface="Cambria Math" charset="0"/>
                        <a:ea typeface="Cambria Math" charset="0"/>
                        <a:cs typeface="Cambria Math" charset="0"/>
                      </a:rPr>
                      <m:t>003683</m:t>
                    </m:r>
                  </m:oMath>
                </a14:m>
                <a:r>
                  <a:rPr lang="en-US" dirty="0"/>
                  <a:t> etc.</a:t>
                </a:r>
              </a:p>
              <a:p>
                <a:pPr marL="45720" indent="0">
                  <a:buNone/>
                </a:pPr>
                <a:endParaRPr lang="en-US" dirty="0"/>
              </a:p>
              <a:p>
                <a:pPr marL="45720" indent="0">
                  <a:buNone/>
                </a:pPr>
                <a:r>
                  <a:rPr lang="en-US" dirty="0"/>
                  <a:t>By numerically approximating the solution we obtain an approximation to the solution of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ea typeface="Cambria Math" charset="0"/>
                            <a:cs typeface="Cambria Math" charset="0"/>
                          </a:rPr>
                          <m:t>𝜃</m:t>
                        </m:r>
                      </m:e>
                    </m:d>
                  </m:oMath>
                </a14:m>
                <a:r>
                  <a:rPr lang="en-US" dirty="0"/>
                  <a:t> but we don’t (unless we are very lucky) get an exact solution.</a:t>
                </a:r>
              </a:p>
              <a:p>
                <a:pPr marL="45720" indent="0">
                  <a:buNone/>
                </a:pPr>
                <a:endParaRPr lang="en-US" dirty="0"/>
              </a:p>
              <a:p>
                <a:pPr marL="45720" indent="0">
                  <a:buNone/>
                </a:pPr>
                <a:r>
                  <a:rPr lang="en-US" dirty="0"/>
                  <a:t>This means that there is always an error in our approximation. This error must be quantified as it tells us the range in which the exact solution lies.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59119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Let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oMath>
                </a14:m>
                <a:r>
                  <a:rPr lang="en-US" dirty="0">
                    <a:latin typeface="Arial" charset="0"/>
                    <a:ea typeface="Arial" charset="0"/>
                    <a:cs typeface="Arial" charset="0"/>
                  </a:rPr>
                  <a:t> be the true (exact) solution such that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e>
                    </m:d>
                    <m:r>
                      <a:rPr lang="en-GB" b="0" i="1" smtClean="0">
                        <a:latin typeface="Cambria Math" charset="0"/>
                        <a:ea typeface="Arial" charset="0"/>
                        <a:cs typeface="Arial" charset="0"/>
                      </a:rPr>
                      <m:t>=0</m:t>
                    </m:r>
                  </m:oMath>
                </a14:m>
                <a:r>
                  <a:rPr lang="en-US" dirty="0">
                    <a:latin typeface="Arial" charset="0"/>
                    <a:ea typeface="Arial" charset="0"/>
                    <a:cs typeface="Arial" charset="0"/>
                  </a:rPr>
                  <a:t> and let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𝑁</m:t>
                        </m:r>
                        <m:r>
                          <a:rPr lang="en-GB" i="1">
                            <a:latin typeface="Cambria Math" charset="0"/>
                            <a:ea typeface="Arial" charset="0"/>
                            <a:cs typeface="Arial" charset="0"/>
                          </a:rPr>
                          <m:t>𝑆</m:t>
                        </m:r>
                      </m:sub>
                    </m:sSub>
                  </m:oMath>
                </a14:m>
                <a:r>
                  <a:rPr lang="en-US" dirty="0">
                    <a:latin typeface="Arial" charset="0"/>
                    <a:ea typeface="Arial" charset="0"/>
                    <a:cs typeface="Arial" charset="0"/>
                  </a:rPr>
                  <a:t> be the numerical solution such that </a:t>
                </a:r>
                <a14:m>
                  <m:oMath xmlns:m="http://schemas.openxmlformats.org/officeDocument/2006/math">
                    <m:r>
                      <a:rPr lang="en-GB" i="1">
                        <a:latin typeface="Cambria Math" charset="0"/>
                        <a:ea typeface="Arial" charset="0"/>
                        <a:cs typeface="Arial" charset="0"/>
                      </a:rPr>
                      <m:t>𝑓</m:t>
                    </m:r>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𝑁</m:t>
                            </m:r>
                            <m:r>
                              <a:rPr lang="en-GB" i="1">
                                <a:latin typeface="Cambria Math" charset="0"/>
                                <a:ea typeface="Arial" charset="0"/>
                                <a:cs typeface="Arial" charset="0"/>
                              </a:rPr>
                              <m:t>𝑆</m:t>
                            </m:r>
                          </m:sub>
                        </m:sSub>
                      </m:e>
                    </m:d>
                    <m:r>
                      <a:rPr lang="en-GB" i="1">
                        <a:latin typeface="Cambria Math" charset="0"/>
                        <a:ea typeface="Arial" charset="0"/>
                        <a:cs typeface="Arial" charset="0"/>
                      </a:rPr>
                      <m:t>=</m:t>
                    </m:r>
                    <m:r>
                      <a:rPr lang="en-GB" i="1" smtClean="0">
                        <a:latin typeface="Cambria Math" charset="0"/>
                        <a:ea typeface="Cambria Math" charset="0"/>
                        <a:cs typeface="Cambria Math" charset="0"/>
                      </a:rPr>
                      <m:t>𝜀</m:t>
                    </m:r>
                  </m:oMath>
                </a14:m>
                <a:r>
                  <a:rPr lang="en-US" dirty="0">
                    <a:latin typeface="Arial" charset="0"/>
                    <a:ea typeface="Arial" charset="0"/>
                    <a:cs typeface="Arial" charset="0"/>
                  </a:rPr>
                  <a:t> where </a:t>
                </a:r>
                <a14:m>
                  <m:oMath xmlns:m="http://schemas.openxmlformats.org/officeDocument/2006/math">
                    <m:r>
                      <a:rPr lang="en-GB" i="1">
                        <a:latin typeface="Cambria Math" charset="0"/>
                        <a:ea typeface="Cambria Math" charset="0"/>
                        <a:cs typeface="Cambria Math" charset="0"/>
                      </a:rPr>
                      <m:t>𝜀</m:t>
                    </m:r>
                  </m:oMath>
                </a14:m>
                <a:r>
                  <a:rPr lang="en-US" dirty="0">
                    <a:latin typeface="Arial" charset="0"/>
                    <a:ea typeface="Arial" charset="0"/>
                    <a:cs typeface="Arial" charset="0"/>
                  </a:rPr>
                  <a:t> is a small number.</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True Error (in the solution, x)</a:t>
                </a:r>
              </a:p>
              <a:p>
                <a:pPr marL="45720" indent="0">
                  <a:buNone/>
                </a:pPr>
                <a:endParaRPr lang="en-US" b="1" i="1"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but in general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𝑇𝑆</m:t>
                        </m:r>
                      </m:sub>
                    </m:sSub>
                  </m:oMath>
                </a14:m>
                <a:r>
                  <a:rPr lang="en-US" dirty="0">
                    <a:latin typeface="Arial" charset="0"/>
                    <a:ea typeface="Arial" charset="0"/>
                    <a:cs typeface="Arial" charset="0"/>
                  </a:rPr>
                  <a:t> is unknown so we have to use other measures.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Tolerance (in </a:t>
                </a:r>
                <a14:m>
                  <m:oMath xmlns:m="http://schemas.openxmlformats.org/officeDocument/2006/math">
                    <m:r>
                      <a:rPr lang="en-GB" b="1" i="1" smtClean="0">
                        <a:latin typeface="Cambria Math" charset="0"/>
                        <a:ea typeface="Arial" charset="0"/>
                        <a:cs typeface="Arial" charset="0"/>
                      </a:rPr>
                      <m:t>𝒇</m:t>
                    </m:r>
                    <m:r>
                      <a:rPr lang="en-GB" b="1" i="1" smtClean="0">
                        <a:latin typeface="Cambria Math" charset="0"/>
                        <a:ea typeface="Arial" charset="0"/>
                        <a:cs typeface="Arial" charset="0"/>
                      </a:rPr>
                      <m:t>(</m:t>
                    </m:r>
                    <m:r>
                      <a:rPr lang="en-GB" b="1" i="1" smtClean="0">
                        <a:latin typeface="Cambria Math" charset="0"/>
                        <a:ea typeface="Arial" charset="0"/>
                        <a:cs typeface="Arial" charset="0"/>
                      </a:rPr>
                      <m:t>𝒙</m:t>
                    </m:r>
                    <m:r>
                      <a:rPr lang="en-GB" b="1" i="1" smtClean="0">
                        <a:latin typeface="Cambria Math" charset="0"/>
                        <a:ea typeface="Arial" charset="0"/>
                        <a:cs typeface="Arial" charset="0"/>
                      </a:rPr>
                      <m:t>)</m:t>
                    </m:r>
                  </m:oMath>
                </a14:m>
                <a:r>
                  <a:rPr lang="en-US" b="1" i="1" dirty="0">
                    <a:latin typeface="Arial" charset="0"/>
                    <a:ea typeface="Arial" charset="0"/>
                    <a:cs typeface="Arial" charset="0"/>
                  </a:rPr>
                  <a:t>)</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Note </a:t>
                </a:r>
                <a14:m>
                  <m:oMath xmlns:m="http://schemas.openxmlformats.org/officeDocument/2006/math">
                    <m:r>
                      <a:rPr lang="en-IE" b="0" i="1" smtClean="0">
                        <a:latin typeface="Cambria Math" charset="0"/>
                      </a:rPr>
                      <m:t>𝑓</m:t>
                    </m:r>
                    <m:d>
                      <m:dPr>
                        <m:ctrlPr>
                          <a:rPr lang="en-IE"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IE" b="0" i="1" smtClean="0">
                                <a:latin typeface="Cambria Math" charset="0"/>
                              </a:rPr>
                              <m:t>𝑥</m:t>
                            </m:r>
                          </m:e>
                          <m:sub>
                            <m:r>
                              <a:rPr lang="en-IE" b="0" i="1" smtClean="0">
                                <a:latin typeface="Cambria Math" charset="0"/>
                              </a:rPr>
                              <m:t>𝑇𝑆</m:t>
                            </m:r>
                          </m:sub>
                        </m:sSub>
                      </m:e>
                    </m:d>
                    <m:r>
                      <a:rPr lang="en-IE"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364" b="-913"/>
                </a:stretch>
              </a:blipFill>
            </p:spPr>
            <p:txBody>
              <a:bodyPr/>
              <a:lstStyle/>
              <a:p>
                <a:r>
                  <a:rPr lang="en-US">
                    <a:noFill/>
                  </a:rPr>
                  <a:t> </a:t>
                </a:r>
              </a:p>
            </p:txBody>
          </p:sp>
        </mc:Fallback>
      </mc:AlternateContent>
      <p:pic>
        <p:nvPicPr>
          <p:cNvPr id="4" name="Picture 2" descr="\\172.16.3.215\data4\Graphics\Powerpoint\WILEY WORK\GILAT\Final Files\ch03\gilat_3e_eq_03_04.jpg"/>
          <p:cNvPicPr>
            <a:picLocks noChangeAspect="1" noChangeArrowheads="1"/>
          </p:cNvPicPr>
          <p:nvPr/>
        </p:nvPicPr>
        <p:blipFill>
          <a:blip r:embed="rId3"/>
          <a:stretch>
            <a:fillRect/>
          </a:stretch>
        </p:blipFill>
        <p:spPr bwMode="auto">
          <a:xfrm>
            <a:off x="684106" y="3493346"/>
            <a:ext cx="7172888" cy="384261"/>
          </a:xfrm>
          <a:prstGeom prst="rect">
            <a:avLst/>
          </a:prstGeom>
          <a:noFill/>
        </p:spPr>
      </p:pic>
      <p:pic>
        <p:nvPicPr>
          <p:cNvPr id="5" name="Picture 2" descr="\\172.16.3.215\data4\Graphics\Powerpoint\WILEY WORK\GILAT\Final Files\ch03\gilat_3e_eq_03_05.jpg"/>
          <p:cNvPicPr>
            <a:picLocks noChangeAspect="1" noChangeArrowheads="1"/>
          </p:cNvPicPr>
          <p:nvPr/>
        </p:nvPicPr>
        <p:blipFill>
          <a:blip r:embed="rId4"/>
          <a:stretch>
            <a:fillRect/>
          </a:stretch>
        </p:blipFill>
        <p:spPr bwMode="auto">
          <a:xfrm>
            <a:off x="684106" y="5659120"/>
            <a:ext cx="8534400" cy="390143"/>
          </a:xfrm>
          <a:prstGeom prst="rect">
            <a:avLst/>
          </a:prstGeom>
          <a:noFill/>
        </p:spPr>
      </p:pic>
    </p:spTree>
    <p:extLst>
      <p:ext uri="{BB962C8B-B14F-4D97-AF65-F5344CB8AC3E}">
        <p14:creationId xmlns:p14="http://schemas.microsoft.com/office/powerpoint/2010/main" val="138154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Tolerance in the Solution (</a:t>
                </a:r>
                <a14:m>
                  <m:oMath xmlns:m="http://schemas.openxmlformats.org/officeDocument/2006/math">
                    <m:r>
                      <a:rPr lang="en-GB" b="1" i="1" smtClean="0">
                        <a:latin typeface="Cambria Math" charset="0"/>
                        <a:ea typeface="Arial" charset="0"/>
                        <a:cs typeface="Arial" charset="0"/>
                      </a:rPr>
                      <m:t>𝒙</m:t>
                    </m:r>
                  </m:oMath>
                </a14:m>
                <a:r>
                  <a:rPr lang="en-US" b="1" i="1" dirty="0">
                    <a:latin typeface="Arial" charset="0"/>
                    <a:ea typeface="Arial" charset="0"/>
                    <a:cs typeface="Arial" charset="0"/>
                  </a:rPr>
                  <a:t>)</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If it is known that the solution is in the domain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oMath>
                </a14:m>
                <a:r>
                  <a:rPr lang="en-US" dirty="0">
                    <a:latin typeface="Arial" charset="0"/>
                    <a:ea typeface="Arial" charset="0"/>
                    <a:cs typeface="Arial" charset="0"/>
                  </a:rPr>
                  <a:t> then </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plus or minus a tolerance of:</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7.jpg"/>
          <p:cNvPicPr>
            <a:picLocks noChangeAspect="1" noChangeArrowheads="1"/>
          </p:cNvPicPr>
          <p:nvPr/>
        </p:nvPicPr>
        <p:blipFill>
          <a:blip r:embed="rId3"/>
          <a:stretch>
            <a:fillRect/>
          </a:stretch>
        </p:blipFill>
        <p:spPr bwMode="auto">
          <a:xfrm>
            <a:off x="670560" y="4615352"/>
            <a:ext cx="6598432" cy="711688"/>
          </a:xfrm>
          <a:prstGeom prst="rect">
            <a:avLst/>
          </a:prstGeom>
          <a:noFill/>
        </p:spPr>
      </p:pic>
      <p:pic>
        <p:nvPicPr>
          <p:cNvPr id="5" name="Picture 2" descr="\\172.16.3.215\data4\Graphics\Powerpoint\WILEY WORK\GILAT\Final Files\ch03\gilat_3e_eq_03_06.jpg"/>
          <p:cNvPicPr>
            <a:picLocks noChangeAspect="1" noChangeArrowheads="1"/>
          </p:cNvPicPr>
          <p:nvPr/>
        </p:nvPicPr>
        <p:blipFill>
          <a:blip r:embed="rId4"/>
          <a:stretch>
            <a:fillRect/>
          </a:stretch>
        </p:blipFill>
        <p:spPr bwMode="auto">
          <a:xfrm>
            <a:off x="670560" y="2768600"/>
            <a:ext cx="6022340" cy="653853"/>
          </a:xfrm>
          <a:prstGeom prst="rect">
            <a:avLst/>
          </a:prstGeom>
          <a:noFill/>
        </p:spPr>
      </p:pic>
    </p:spTree>
    <p:extLst>
      <p:ext uri="{BB962C8B-B14F-4D97-AF65-F5344CB8AC3E}">
        <p14:creationId xmlns:p14="http://schemas.microsoft.com/office/powerpoint/2010/main" val="174285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True Relative Error</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but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𝑇𝑆</m:t>
                        </m:r>
                      </m:sub>
                    </m:sSub>
                  </m:oMath>
                </a14:m>
                <a:r>
                  <a:rPr lang="en-US" dirty="0"/>
                  <a:t> may be unknown so we use:</a:t>
                </a:r>
              </a:p>
              <a:p>
                <a:pPr marL="45720" indent="0">
                  <a:buNone/>
                </a:pPr>
                <a:br>
                  <a:rPr lang="en-US" dirty="0"/>
                </a:br>
                <a:r>
                  <a:rPr lang="en-US" b="1" i="1" dirty="0"/>
                  <a:t>Estimated Relative Error</a:t>
                </a:r>
              </a:p>
              <a:p>
                <a:pPr marL="45720" indent="0">
                  <a:buNone/>
                </a:pPr>
                <a:r>
                  <a:rPr lang="en-US" i="1" dirty="0"/>
                  <a:t>Estimated Relative Error =</a:t>
                </a:r>
                <a14:m>
                  <m:oMath xmlns:m="http://schemas.openxmlformats.org/officeDocument/2006/math">
                    <m:d>
                      <m:dPr>
                        <m:begChr m:val="|"/>
                        <m:endChr m:val="|"/>
                        <m:ctrlPr>
                          <a:rPr lang="hr-HR" i="1" smtClean="0">
                            <a:latin typeface="Cambria Math" panose="02040503050406030204" pitchFamily="18" charset="0"/>
                          </a:rPr>
                        </m:ctrlPr>
                      </m:dPr>
                      <m:e>
                        <m:f>
                          <m:fPr>
                            <m:ctrlPr>
                              <a:rPr lang="mr-IN"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IE" b="0" i="1" smtClean="0">
                                    <a:latin typeface="Cambria Math" charset="0"/>
                                  </a:rPr>
                                  <m:t>𝑥</m:t>
                                </m:r>
                              </m:e>
                              <m:sub>
                                <m:r>
                                  <a:rPr lang="en-IE" b="0" i="1" smtClean="0">
                                    <a:latin typeface="Cambria Math" charset="0"/>
                                  </a:rPr>
                                  <m:t>𝑁𝑆</m:t>
                                </m:r>
                              </m:sub>
                              <m:sup>
                                <m:r>
                                  <a:rPr lang="en-IE" b="0" i="1" smtClean="0">
                                    <a:latin typeface="Cambria Math" charset="0"/>
                                  </a:rPr>
                                  <m:t>(</m:t>
                                </m:r>
                                <m:r>
                                  <a:rPr lang="en-IE" b="0" i="1" smtClean="0">
                                    <a:latin typeface="Cambria Math" charset="0"/>
                                  </a:rPr>
                                  <m:t>𝑛</m:t>
                                </m:r>
                                <m:r>
                                  <a:rPr lang="en-IE" b="0" i="1" smtClean="0">
                                    <a:latin typeface="Cambria Math" charset="0"/>
                                  </a:rPr>
                                  <m:t>)</m:t>
                                </m:r>
                              </m:sup>
                            </m:sSubSup>
                            <m:r>
                              <a:rPr lang="en-IE" b="0" i="1" smtClean="0">
                                <a:latin typeface="Cambria Math" charset="0"/>
                              </a:rPr>
                              <m:t>−</m:t>
                            </m:r>
                            <m:sSubSup>
                              <m:sSubSupPr>
                                <m:ctrlPr>
                                  <a:rPr lang="en-US" i="1">
                                    <a:latin typeface="Cambria Math" panose="02040503050406030204" pitchFamily="18" charset="0"/>
                                  </a:rPr>
                                </m:ctrlPr>
                              </m:sSubSupPr>
                              <m:e>
                                <m:r>
                                  <a:rPr lang="en-IE" i="1">
                                    <a:latin typeface="Cambria Math" charset="0"/>
                                  </a:rPr>
                                  <m:t>𝑥</m:t>
                                </m:r>
                              </m:e>
                              <m:sub>
                                <m:r>
                                  <a:rPr lang="en-IE" i="1">
                                    <a:latin typeface="Cambria Math" charset="0"/>
                                  </a:rPr>
                                  <m:t>𝑁𝑆</m:t>
                                </m:r>
                              </m:sub>
                              <m:sup>
                                <m:r>
                                  <a:rPr lang="en-IE" i="1">
                                    <a:latin typeface="Cambria Math" charset="0"/>
                                  </a:rPr>
                                  <m:t>(</m:t>
                                </m:r>
                                <m:r>
                                  <a:rPr lang="en-IE" i="1">
                                    <a:latin typeface="Cambria Math" charset="0"/>
                                  </a:rPr>
                                  <m:t>𝑛</m:t>
                                </m:r>
                                <m:r>
                                  <a:rPr lang="en-IE" b="0" i="1" smtClean="0">
                                    <a:latin typeface="Cambria Math" charset="0"/>
                                  </a:rPr>
                                  <m:t>−1</m:t>
                                </m:r>
                                <m:r>
                                  <a:rPr lang="en-IE" i="1">
                                    <a:latin typeface="Cambria Math" charset="0"/>
                                  </a:rPr>
                                  <m:t>)</m:t>
                                </m:r>
                              </m:sup>
                            </m:sSubSup>
                          </m:num>
                          <m:den>
                            <m:sSubSup>
                              <m:sSubSupPr>
                                <m:ctrlPr>
                                  <a:rPr lang="en-US" i="1">
                                    <a:latin typeface="Cambria Math" panose="02040503050406030204" pitchFamily="18" charset="0"/>
                                  </a:rPr>
                                </m:ctrlPr>
                              </m:sSubSupPr>
                              <m:e>
                                <m:r>
                                  <a:rPr lang="en-IE" i="1">
                                    <a:latin typeface="Cambria Math" charset="0"/>
                                  </a:rPr>
                                  <m:t>𝑥</m:t>
                                </m:r>
                              </m:e>
                              <m:sub>
                                <m:r>
                                  <a:rPr lang="en-IE" i="1">
                                    <a:latin typeface="Cambria Math" charset="0"/>
                                  </a:rPr>
                                  <m:t>𝑁𝑆</m:t>
                                </m:r>
                              </m:sub>
                              <m:sup>
                                <m:r>
                                  <a:rPr lang="en-IE" i="1">
                                    <a:latin typeface="Cambria Math" charset="0"/>
                                  </a:rPr>
                                  <m:t>(</m:t>
                                </m:r>
                                <m:r>
                                  <a:rPr lang="en-IE" i="1">
                                    <a:latin typeface="Cambria Math" charset="0"/>
                                  </a:rPr>
                                  <m:t>𝑛</m:t>
                                </m:r>
                                <m:r>
                                  <a:rPr lang="en-IE" i="1">
                                    <a:latin typeface="Cambria Math" charset="0"/>
                                  </a:rPr>
                                  <m:t>)</m:t>
                                </m:r>
                              </m:sup>
                            </m:sSubSup>
                          </m:den>
                        </m:f>
                      </m:e>
                    </m:d>
                  </m:oMath>
                </a14:m>
                <a:r>
                  <a:rPr lang="en-US" dirty="0"/>
                  <a:t>	       (3.9)</a:t>
                </a:r>
              </a:p>
              <a:p>
                <a:pPr marL="45720" indent="0">
                  <a:buNone/>
                </a:pPr>
                <a:br>
                  <a:rPr lang="en-US" dirty="0"/>
                </a:br>
                <a:r>
                  <a:rPr lang="en-US" dirty="0"/>
                  <a:t>When the numerical solution is close to the true solution then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𝑥</m:t>
                        </m:r>
                      </m:e>
                      <m:sub>
                        <m:r>
                          <a:rPr lang="en-GB" b="0" i="1" smtClean="0">
                            <a:latin typeface="Cambria Math" charset="0"/>
                          </a:rPr>
                          <m:t>𝑁𝑆</m:t>
                        </m:r>
                      </m:sub>
                      <m:sup>
                        <m:r>
                          <a:rPr lang="en-GB" b="0" i="1" smtClean="0">
                            <a:latin typeface="Cambria Math" charset="0"/>
                          </a:rPr>
                          <m:t>(</m:t>
                        </m:r>
                        <m:r>
                          <a:rPr lang="en-GB" b="0" i="1" smtClean="0">
                            <a:latin typeface="Cambria Math" charset="0"/>
                          </a:rPr>
                          <m:t>𝑛</m:t>
                        </m:r>
                        <m:r>
                          <a:rPr lang="en-GB" b="0" i="1" smtClean="0">
                            <a:latin typeface="Cambria Math" charset="0"/>
                          </a:rPr>
                          <m:t>)</m:t>
                        </m:r>
                      </m:sup>
                    </m:sSubSup>
                    <m:r>
                      <a:rPr lang="en-GB" b="0" i="1" smtClean="0">
                        <a:latin typeface="Cambria Math" charset="0"/>
                      </a:rPr>
                      <m:t>−</m:t>
                    </m:r>
                    <m:sSubSup>
                      <m:sSubSupPr>
                        <m:ctrlPr>
                          <a:rPr lang="en-US" i="1">
                            <a:latin typeface="Cambria Math" panose="02040503050406030204" pitchFamily="18" charset="0"/>
                          </a:rPr>
                        </m:ctrlPr>
                      </m:sSubSupPr>
                      <m:e>
                        <m:r>
                          <a:rPr lang="en-GB" i="1">
                            <a:latin typeface="Cambria Math" charset="0"/>
                          </a:rPr>
                          <m:t>𝑥</m:t>
                        </m:r>
                      </m:e>
                      <m:sub>
                        <m:r>
                          <a:rPr lang="en-GB" i="1">
                            <a:latin typeface="Cambria Math" charset="0"/>
                          </a:rPr>
                          <m:t>𝑁𝑆</m:t>
                        </m:r>
                      </m:sub>
                      <m:sup>
                        <m:d>
                          <m:dPr>
                            <m:ctrlPr>
                              <a:rPr lang="en-GB" i="1">
                                <a:latin typeface="Cambria Math" panose="02040503050406030204" pitchFamily="18" charset="0"/>
                              </a:rPr>
                            </m:ctrlPr>
                          </m:dPr>
                          <m:e>
                            <m:r>
                              <a:rPr lang="en-GB" i="1">
                                <a:latin typeface="Cambria Math" charset="0"/>
                              </a:rPr>
                              <m:t>𝑛</m:t>
                            </m:r>
                            <m:r>
                              <a:rPr lang="en-GB" b="0" i="1" smtClean="0">
                                <a:latin typeface="Cambria Math" charset="0"/>
                              </a:rPr>
                              <m:t>−1</m:t>
                            </m:r>
                          </m:e>
                        </m:d>
                      </m:sup>
                    </m:sSubSup>
                    <m:r>
                      <a:rPr lang="en-GB" b="0" i="1" smtClean="0">
                        <a:latin typeface="Cambria Math" charset="0"/>
                      </a:rPr>
                      <m:t>&lt;&lt;</m:t>
                    </m:r>
                    <m:sSubSup>
                      <m:sSubSupPr>
                        <m:ctrlPr>
                          <a:rPr lang="en-US" i="1">
                            <a:latin typeface="Cambria Math" panose="02040503050406030204" pitchFamily="18" charset="0"/>
                          </a:rPr>
                        </m:ctrlPr>
                      </m:sSubSupPr>
                      <m:e>
                        <m:r>
                          <a:rPr lang="en-GB" i="1">
                            <a:latin typeface="Cambria Math" charset="0"/>
                          </a:rPr>
                          <m:t>𝑥</m:t>
                        </m:r>
                      </m:e>
                      <m:sub>
                        <m:r>
                          <a:rPr lang="en-GB" i="1">
                            <a:latin typeface="Cambria Math" charset="0"/>
                          </a:rPr>
                          <m:t>𝑁𝑆</m:t>
                        </m:r>
                      </m:sub>
                      <m:sup>
                        <m:r>
                          <a:rPr lang="en-GB" i="1">
                            <a:latin typeface="Cambria Math" charset="0"/>
                          </a:rPr>
                          <m:t>(</m:t>
                        </m:r>
                        <m:r>
                          <a:rPr lang="en-GB" i="1">
                            <a:latin typeface="Cambria Math" charset="0"/>
                          </a:rPr>
                          <m:t>𝑛</m:t>
                        </m:r>
                        <m:r>
                          <a:rPr lang="en-GB" i="1">
                            <a:latin typeface="Cambria Math" charset="0"/>
                          </a:rPr>
                          <m:t>)</m:t>
                        </m:r>
                      </m:sup>
                    </m:sSubSup>
                  </m:oMath>
                </a14:m>
                <a:r>
                  <a:rPr lang="en-US" dirty="0"/>
                  <a:t> then the Estimated Relative Error is approximately the same as the True relative Error.</a:t>
                </a:r>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8.jpg"/>
          <p:cNvPicPr>
            <a:picLocks noChangeAspect="1" noChangeArrowheads="1"/>
          </p:cNvPicPr>
          <p:nvPr/>
        </p:nvPicPr>
        <p:blipFill>
          <a:blip r:embed="rId4"/>
          <a:stretch>
            <a:fillRect/>
          </a:stretch>
        </p:blipFill>
        <p:spPr bwMode="auto">
          <a:xfrm>
            <a:off x="629458" y="1868452"/>
            <a:ext cx="6645666" cy="811720"/>
          </a:xfrm>
          <a:prstGeom prst="rect">
            <a:avLst/>
          </a:prstGeom>
          <a:noFill/>
        </p:spPr>
      </p:pic>
    </p:spTree>
    <p:extLst>
      <p:ext uri="{BB962C8B-B14F-4D97-AF65-F5344CB8AC3E}">
        <p14:creationId xmlns:p14="http://schemas.microsoft.com/office/powerpoint/2010/main" val="747040077"/>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10277</TotalTime>
  <Words>2607</Words>
  <Application>Microsoft Macintosh PowerPoint</Application>
  <PresentationFormat>On-screen Show (4:3)</PresentationFormat>
  <Paragraphs>397</Paragraphs>
  <Slides>46</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Cambria Math</vt:lpstr>
      <vt:lpstr>Georgia</vt:lpstr>
      <vt:lpstr>Mangal</vt:lpstr>
      <vt:lpstr>Trebuchet MS</vt:lpstr>
      <vt:lpstr>Slipstream</vt:lpstr>
      <vt:lpstr>Equation</vt:lpstr>
      <vt:lpstr>Chapter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229</cp:revision>
  <dcterms:created xsi:type="dcterms:W3CDTF">2016-01-06T15:48:15Z</dcterms:created>
  <dcterms:modified xsi:type="dcterms:W3CDTF">2020-01-30T13:48:32Z</dcterms:modified>
</cp:coreProperties>
</file>